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65"/>
  </p:notesMasterIdLst>
  <p:sldIdLst>
    <p:sldId id="268" r:id="rId5"/>
    <p:sldId id="310" r:id="rId6"/>
    <p:sldId id="311" r:id="rId7"/>
    <p:sldId id="312" r:id="rId8"/>
    <p:sldId id="320" r:id="rId9"/>
    <p:sldId id="321" r:id="rId10"/>
    <p:sldId id="313" r:id="rId11"/>
    <p:sldId id="314" r:id="rId12"/>
    <p:sldId id="315" r:id="rId13"/>
    <p:sldId id="316" r:id="rId14"/>
    <p:sldId id="363" r:id="rId15"/>
    <p:sldId id="317" r:id="rId16"/>
    <p:sldId id="322" r:id="rId17"/>
    <p:sldId id="323" r:id="rId18"/>
    <p:sldId id="337" r:id="rId19"/>
    <p:sldId id="346" r:id="rId20"/>
    <p:sldId id="324" r:id="rId21"/>
    <p:sldId id="325" r:id="rId22"/>
    <p:sldId id="327" r:id="rId23"/>
    <p:sldId id="326" r:id="rId24"/>
    <p:sldId id="328" r:id="rId25"/>
    <p:sldId id="329" r:id="rId26"/>
    <p:sldId id="330" r:id="rId27"/>
    <p:sldId id="338" r:id="rId28"/>
    <p:sldId id="331" r:id="rId29"/>
    <p:sldId id="333" r:id="rId30"/>
    <p:sldId id="334" r:id="rId31"/>
    <p:sldId id="332" r:id="rId32"/>
    <p:sldId id="340" r:id="rId33"/>
    <p:sldId id="344" r:id="rId34"/>
    <p:sldId id="335" r:id="rId35"/>
    <p:sldId id="345" r:id="rId36"/>
    <p:sldId id="343" r:id="rId37"/>
    <p:sldId id="336" r:id="rId38"/>
    <p:sldId id="341" r:id="rId39"/>
    <p:sldId id="342" r:id="rId40"/>
    <p:sldId id="362" r:id="rId41"/>
    <p:sldId id="366" r:id="rId42"/>
    <p:sldId id="367" r:id="rId43"/>
    <p:sldId id="354" r:id="rId44"/>
    <p:sldId id="355" r:id="rId45"/>
    <p:sldId id="356" r:id="rId46"/>
    <p:sldId id="357" r:id="rId47"/>
    <p:sldId id="358" r:id="rId48"/>
    <p:sldId id="368" r:id="rId49"/>
    <p:sldId id="369" r:id="rId50"/>
    <p:sldId id="364" r:id="rId51"/>
    <p:sldId id="365" r:id="rId52"/>
    <p:sldId id="370" r:id="rId53"/>
    <p:sldId id="360" r:id="rId54"/>
    <p:sldId id="361" r:id="rId55"/>
    <p:sldId id="351" r:id="rId56"/>
    <p:sldId id="352" r:id="rId57"/>
    <p:sldId id="353" r:id="rId58"/>
    <p:sldId id="348" r:id="rId59"/>
    <p:sldId id="350" r:id="rId60"/>
    <p:sldId id="359" r:id="rId61"/>
    <p:sldId id="318" r:id="rId62"/>
    <p:sldId id="319" r:id="rId63"/>
    <p:sldId id="279"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3" d="100"/>
          <a:sy n="83" d="100"/>
        </p:scale>
        <p:origin x="61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3A4CC0-C3E2-4996-B382-2F196617C1D7}" type="datetimeFigureOut">
              <a:rPr lang="en-IN" smtClean="0"/>
              <a:t>05-11-2020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0826A0-C692-4F43-A5C1-303F7D107F93}" type="slidenum">
              <a:rPr lang="en-IN" smtClean="0"/>
              <a:t>‹#›</a:t>
            </a:fld>
            <a:endParaRPr lang="en-IN"/>
          </a:p>
        </p:txBody>
      </p:sp>
    </p:spTree>
    <p:extLst>
      <p:ext uri="{BB962C8B-B14F-4D97-AF65-F5344CB8AC3E}">
        <p14:creationId xmlns:p14="http://schemas.microsoft.com/office/powerpoint/2010/main" val="813537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F768BF1-63CC-4AE6-8664-20D5424E2B10}" type="slidenum">
              <a:rPr lang="en-IN" smtClean="0"/>
              <a:t>40</a:t>
            </a:fld>
            <a:endParaRPr lang="en-IN"/>
          </a:p>
        </p:txBody>
      </p:sp>
    </p:spTree>
    <p:extLst>
      <p:ext uri="{BB962C8B-B14F-4D97-AF65-F5344CB8AC3E}">
        <p14:creationId xmlns:p14="http://schemas.microsoft.com/office/powerpoint/2010/main" val="1730004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11/5/2020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722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11/5/2020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2010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11/5/2020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70401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11/5/2020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52231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11/5/2020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16775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11/5/2020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42260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11/5/2020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40723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11/5/2020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411850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11/5/2020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4398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11/5/2020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708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4010AF38-26DF-48B3-952C-4A9091D6863C}"/>
              </a:ext>
            </a:extLst>
          </p:cNvPr>
          <p:cNvSpPr>
            <a:spLocks noGrp="1"/>
          </p:cNvSpPr>
          <p:nvPr>
            <p:ph type="ctrTitle"/>
          </p:nvPr>
        </p:nvSpPr>
        <p:spPr>
          <a:xfrm>
            <a:off x="648929" y="3020295"/>
            <a:ext cx="6253317" cy="1304817"/>
          </a:xfrm>
        </p:spPr>
        <p:txBody>
          <a:bodyPr>
            <a:noAutofit/>
          </a:bodyPr>
          <a:lstStyle/>
          <a:p>
            <a:br>
              <a:rPr lang="en-IN" sz="3600" dirty="0">
                <a:latin typeface="Calibri" panose="020F0502020204030204" pitchFamily="34" charset="0"/>
                <a:cs typeface="Calibri" panose="020F0502020204030204" pitchFamily="34" charset="0"/>
              </a:rPr>
            </a:br>
            <a:r>
              <a:rPr lang="en-IN" sz="3600" b="1" dirty="0">
                <a:latin typeface="Calibri" panose="020F0502020204030204" pitchFamily="34" charset="0"/>
                <a:cs typeface="Calibri" panose="020F0502020204030204" pitchFamily="34" charset="0"/>
              </a:rPr>
              <a:t>Efficient Transportation System </a:t>
            </a:r>
            <a:br>
              <a:rPr lang="en-IN" sz="3600" dirty="0">
                <a:latin typeface="Calibri" panose="020F0502020204030204" pitchFamily="34" charset="0"/>
                <a:cs typeface="Calibri" panose="020F0502020204030204" pitchFamily="34" charset="0"/>
              </a:rPr>
            </a:br>
            <a:r>
              <a:rPr lang="en-IN" sz="3600" b="1" dirty="0">
                <a:latin typeface="Calibri" panose="020F0502020204030204" pitchFamily="34" charset="0"/>
                <a:cs typeface="Calibri" panose="020F0502020204030204" pitchFamily="34" charset="0"/>
              </a:rPr>
              <a:t>using Parallel Computing </a:t>
            </a:r>
            <a:endParaRPr lang="en-US" sz="3600" dirty="0">
              <a:latin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37FC2D8F-56D2-4ADF-B439-0E09E7C37894}"/>
              </a:ext>
            </a:extLst>
          </p:cNvPr>
          <p:cNvSpPr>
            <a:spLocks noGrp="1"/>
          </p:cNvSpPr>
          <p:nvPr>
            <p:ph type="subTitle" idx="1"/>
          </p:nvPr>
        </p:nvSpPr>
        <p:spPr>
          <a:xfrm>
            <a:off x="632899" y="4672739"/>
            <a:ext cx="6269347" cy="1021498"/>
          </a:xfrm>
        </p:spPr>
        <p:txBody>
          <a:bodyPr>
            <a:normAutofit/>
          </a:bodyPr>
          <a:lstStyle/>
          <a:p>
            <a:r>
              <a:rPr lang="en-IN" sz="1600" b="1" dirty="0"/>
              <a:t>Parallel and Distributed Computing REVIEW -3</a:t>
            </a:r>
            <a:endParaRPr lang="en-US" sz="1600" b="1" dirty="0">
              <a:solidFill>
                <a:schemeClr val="tx1">
                  <a:lumMod val="85000"/>
                  <a:lumOff val="15000"/>
                </a:schemeClr>
              </a:solidFill>
            </a:endParaRPr>
          </a:p>
        </p:txBody>
      </p:sp>
      <p:cxnSp>
        <p:nvCxnSpPr>
          <p:cNvPr id="29" name="Straight Connector 28">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4179"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08AC96E-AA33-4309-B51D-072F59E6EC0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556686" y="1"/>
            <a:ext cx="4635315" cy="6857999"/>
          </a:xfrm>
          <a:prstGeom prst="rect">
            <a:avLst/>
          </a:prstGeom>
        </p:spPr>
      </p:pic>
    </p:spTree>
    <p:extLst>
      <p:ext uri="{BB962C8B-B14F-4D97-AF65-F5344CB8AC3E}">
        <p14:creationId xmlns:p14="http://schemas.microsoft.com/office/powerpoint/2010/main" val="3912747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57E65EDE-B1F0-4082-BFC5-36B5691B9525}"/>
              </a:ext>
            </a:extLst>
          </p:cNvPr>
          <p:cNvGraphicFramePr>
            <a:graphicFrameLocks noGrp="1"/>
          </p:cNvGraphicFramePr>
          <p:nvPr>
            <p:extLst>
              <p:ext uri="{D42A27DB-BD31-4B8C-83A1-F6EECF244321}">
                <p14:modId xmlns:p14="http://schemas.microsoft.com/office/powerpoint/2010/main" val="1487731731"/>
              </p:ext>
            </p:extLst>
          </p:nvPr>
        </p:nvGraphicFramePr>
        <p:xfrm>
          <a:off x="277092" y="249382"/>
          <a:ext cx="11693235" cy="5902036"/>
        </p:xfrm>
        <a:graphic>
          <a:graphicData uri="http://schemas.openxmlformats.org/drawingml/2006/table">
            <a:tbl>
              <a:tblPr firstRow="1" bandRow="1">
                <a:tableStyleId>{5C22544A-7EE6-4342-B048-85BDC9FD1C3A}</a:tableStyleId>
              </a:tblPr>
              <a:tblGrid>
                <a:gridCol w="1893453">
                  <a:extLst>
                    <a:ext uri="{9D8B030D-6E8A-4147-A177-3AD203B41FA5}">
                      <a16:colId xmlns:a16="http://schemas.microsoft.com/office/drawing/2014/main" val="620061086"/>
                    </a:ext>
                  </a:extLst>
                </a:gridCol>
                <a:gridCol w="1717964">
                  <a:extLst>
                    <a:ext uri="{9D8B030D-6E8A-4147-A177-3AD203B41FA5}">
                      <a16:colId xmlns:a16="http://schemas.microsoft.com/office/drawing/2014/main" val="2063368970"/>
                    </a:ext>
                  </a:extLst>
                </a:gridCol>
                <a:gridCol w="8081818">
                  <a:extLst>
                    <a:ext uri="{9D8B030D-6E8A-4147-A177-3AD203B41FA5}">
                      <a16:colId xmlns:a16="http://schemas.microsoft.com/office/drawing/2014/main" val="3273052510"/>
                    </a:ext>
                  </a:extLst>
                </a:gridCol>
              </a:tblGrid>
              <a:tr h="1475509">
                <a:tc>
                  <a:txBody>
                    <a:bodyPr/>
                    <a:lstStyle/>
                    <a:p>
                      <a:r>
                        <a:rPr lang="en-US" sz="1200" dirty="0">
                          <a:latin typeface="Calibri" panose="020F0502020204030204" pitchFamily="34" charset="0"/>
                          <a:cs typeface="Calibri" panose="020F0502020204030204" pitchFamily="34" charset="0"/>
                        </a:rPr>
                        <a:t>The Improved Dijkstra's Shortest Path Algorithm and Its Application </a:t>
                      </a:r>
                      <a:endParaRPr lang="en-IN" sz="1200" dirty="0">
                        <a:latin typeface="Calibri" panose="020F0502020204030204" pitchFamily="34" charset="0"/>
                        <a:cs typeface="Calibri" panose="020F0502020204030204" pitchFamily="34" charset="0"/>
                      </a:endParaRPr>
                    </a:p>
                  </a:txBody>
                  <a:tcPr/>
                </a:tc>
                <a:tc>
                  <a:txBody>
                    <a:bodyPr/>
                    <a:lstStyle/>
                    <a:p>
                      <a:r>
                        <a:rPr lang="en-IN" sz="1200" dirty="0">
                          <a:latin typeface="Calibri" panose="020F0502020204030204" pitchFamily="34" charset="0"/>
                          <a:cs typeface="Calibri" panose="020F0502020204030204" pitchFamily="34" charset="0"/>
                        </a:rPr>
                        <a:t>Wang Shu-Xi</a:t>
                      </a:r>
                    </a:p>
                  </a:txBody>
                  <a:tcPr/>
                </a:tc>
                <a:tc>
                  <a:txBody>
                    <a:bodyPr/>
                    <a:lstStyle/>
                    <a:p>
                      <a:r>
                        <a:rPr lang="en-US" sz="1200" dirty="0">
                          <a:latin typeface="Calibri" panose="020F0502020204030204" pitchFamily="34" charset="0"/>
                          <a:cs typeface="Calibri" panose="020F0502020204030204" pitchFamily="34" charset="0"/>
                        </a:rPr>
                        <a:t>The shortest path problem exists in variety of areas. A well known shortest path algorithm is Dijkstra's, also called "label algorithm". Experiment results have shown that the "label algorithm" has the following issues: I.. Its exiting mechanism is effective to </a:t>
                      </a:r>
                      <a:r>
                        <a:rPr lang="en-US" sz="1200" dirty="0" err="1">
                          <a:latin typeface="Calibri" panose="020F0502020204030204" pitchFamily="34" charset="0"/>
                          <a:cs typeface="Calibri" panose="020F0502020204030204" pitchFamily="34" charset="0"/>
                        </a:rPr>
                        <a:t>undigraph</a:t>
                      </a:r>
                      <a:r>
                        <a:rPr lang="en-US" sz="1200" dirty="0">
                          <a:latin typeface="Calibri" panose="020F0502020204030204" pitchFamily="34" charset="0"/>
                          <a:cs typeface="Calibri" panose="020F0502020204030204" pitchFamily="34" charset="0"/>
                        </a:rPr>
                        <a:t> but ineffective to digraph, or even gets into an infinite loop; II. It hasn't addressed the problem of adjacent vertices in shortest path; III.. It hasn't considered the possibility that many vertices may obtain the "p-label" simultaneously. By addressing these issues, we have improved the algorithm significantly. Our experiment results indicate that the three issues have been effectively resolved. </a:t>
                      </a:r>
                      <a:endParaRPr lang="en-IN" sz="12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635565166"/>
                  </a:ext>
                </a:extLst>
              </a:tr>
              <a:tr h="14755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i="0" kern="1200" dirty="0" err="1">
                          <a:solidFill>
                            <a:schemeClr val="dk1"/>
                          </a:solidFill>
                          <a:effectLst/>
                          <a:latin typeface="Calibri" panose="020F0502020204030204" pitchFamily="34" charset="0"/>
                          <a:ea typeface="+mn-ea"/>
                          <a:cs typeface="Calibri" panose="020F0502020204030204" pitchFamily="34" charset="0"/>
                        </a:rPr>
                        <a:t>Timebase</a:t>
                      </a:r>
                      <a:r>
                        <a:rPr lang="en-IN" sz="1200" b="0" i="0" kern="1200" dirty="0">
                          <a:solidFill>
                            <a:schemeClr val="dk1"/>
                          </a:solidFill>
                          <a:effectLst/>
                          <a:latin typeface="Calibri" panose="020F0502020204030204" pitchFamily="34" charset="0"/>
                          <a:ea typeface="+mn-ea"/>
                          <a:cs typeface="Calibri" panose="020F0502020204030204" pitchFamily="34" charset="0"/>
                        </a:rPr>
                        <a:t> dynamic weight for Dijkstra Algorithm implementation in route planning software</a:t>
                      </a:r>
                    </a:p>
                    <a:p>
                      <a:endParaRPr lang="en-IN" sz="1200" dirty="0">
                        <a:latin typeface="Calibri" panose="020F0502020204030204" pitchFamily="34" charset="0"/>
                        <a:cs typeface="Calibri" panose="020F0502020204030204" pitchFamily="34" charset="0"/>
                      </a:endParaRPr>
                    </a:p>
                  </a:txBody>
                  <a:tcPr/>
                </a:tc>
                <a:tc>
                  <a:txBody>
                    <a:bodyPr/>
                    <a:lstStyle/>
                    <a:p>
                      <a:r>
                        <a:rPr lang="en-IN" sz="1200" b="0" i="0" u="none" kern="1200" dirty="0">
                          <a:solidFill>
                            <a:schemeClr val="dk1"/>
                          </a:solidFill>
                          <a:effectLst/>
                          <a:latin typeface="Calibri" panose="020F0502020204030204" pitchFamily="34" charset="0"/>
                          <a:ea typeface="+mn-ea"/>
                          <a:cs typeface="Calibri" panose="020F0502020204030204" pitchFamily="34" charset="0"/>
                        </a:rPr>
                        <a:t>Riri </a:t>
                      </a:r>
                      <a:r>
                        <a:rPr lang="en-IN" sz="1200" b="0" i="0" u="none" kern="1200" dirty="0" err="1">
                          <a:solidFill>
                            <a:schemeClr val="dk1"/>
                          </a:solidFill>
                          <a:effectLst/>
                          <a:latin typeface="Calibri" panose="020F0502020204030204" pitchFamily="34" charset="0"/>
                          <a:ea typeface="+mn-ea"/>
                          <a:cs typeface="Calibri" panose="020F0502020204030204" pitchFamily="34" charset="0"/>
                        </a:rPr>
                        <a:t>Fitri</a:t>
                      </a:r>
                      <a:r>
                        <a:rPr lang="en-IN" sz="1200" b="0" i="0" u="none" kern="1200" dirty="0">
                          <a:solidFill>
                            <a:schemeClr val="dk1"/>
                          </a:solidFill>
                          <a:effectLst/>
                          <a:latin typeface="Calibri" panose="020F0502020204030204" pitchFamily="34" charset="0"/>
                          <a:ea typeface="+mn-ea"/>
                          <a:cs typeface="Calibri" panose="020F0502020204030204" pitchFamily="34" charset="0"/>
                        </a:rPr>
                        <a:t> Sari,</a:t>
                      </a:r>
                    </a:p>
                    <a:p>
                      <a:r>
                        <a:rPr lang="en-IN" sz="1200" b="0" i="0" u="none" strike="noStrike" kern="1200" dirty="0" err="1">
                          <a:solidFill>
                            <a:schemeClr val="dk1"/>
                          </a:solidFill>
                          <a:effectLst/>
                          <a:latin typeface="Calibri" panose="020F0502020204030204" pitchFamily="34" charset="0"/>
                          <a:ea typeface="+mn-ea"/>
                          <a:cs typeface="Calibri" panose="020F0502020204030204" pitchFamily="34" charset="0"/>
                        </a:rPr>
                        <a:t>Hening</a:t>
                      </a:r>
                      <a:r>
                        <a:rPr lang="en-IN" sz="1200" b="0" i="0" u="none" strike="noStrike" kern="1200" dirty="0">
                          <a:solidFill>
                            <a:schemeClr val="dk1"/>
                          </a:solidFill>
                          <a:effectLst/>
                          <a:latin typeface="Calibri" panose="020F0502020204030204" pitchFamily="34" charset="0"/>
                          <a:ea typeface="+mn-ea"/>
                          <a:cs typeface="Calibri" panose="020F0502020204030204" pitchFamily="34" charset="0"/>
                        </a:rPr>
                        <a:t> Pram </a:t>
                      </a:r>
                      <a:r>
                        <a:rPr lang="en-IN" sz="1200" b="0" i="0" u="none" strike="noStrike" kern="1200" dirty="0" err="1">
                          <a:solidFill>
                            <a:schemeClr val="dk1"/>
                          </a:solidFill>
                          <a:effectLst/>
                          <a:latin typeface="Calibri" panose="020F0502020204030204" pitchFamily="34" charset="0"/>
                          <a:ea typeface="+mn-ea"/>
                          <a:cs typeface="Calibri" panose="020F0502020204030204" pitchFamily="34" charset="0"/>
                        </a:rPr>
                        <a:t>Pradityo</a:t>
                      </a:r>
                      <a:endParaRPr lang="en-IN" sz="1200" b="0" u="none" dirty="0">
                        <a:latin typeface="Calibri" panose="020F0502020204030204" pitchFamily="34" charset="0"/>
                        <a:cs typeface="Calibri" panose="020F0502020204030204" pitchFamily="34" charset="0"/>
                      </a:endParaRPr>
                    </a:p>
                  </a:txBody>
                  <a:tcPr/>
                </a:tc>
                <a:tc>
                  <a:txBody>
                    <a:bodyPr/>
                    <a:lstStyle/>
                    <a:p>
                      <a:r>
                        <a:rPr lang="en-US" sz="1200" b="0" i="0" kern="1200" dirty="0">
                          <a:solidFill>
                            <a:schemeClr val="dk1"/>
                          </a:solidFill>
                          <a:effectLst/>
                          <a:latin typeface="Calibri" panose="020F0502020204030204" pitchFamily="34" charset="0"/>
                          <a:ea typeface="+mn-ea"/>
                          <a:cs typeface="Calibri" panose="020F0502020204030204" pitchFamily="34" charset="0"/>
                        </a:rPr>
                        <a:t>This paper reviews Dijkstra Algorithm implementation in finding the shortest path for route planning. The regular shortest path algorithms do not consider the </a:t>
                      </a:r>
                      <a:r>
                        <a:rPr lang="en-US" sz="1200" b="0" i="0" kern="1200" dirty="0" err="1">
                          <a:solidFill>
                            <a:schemeClr val="dk1"/>
                          </a:solidFill>
                          <a:effectLst/>
                          <a:latin typeface="Calibri" panose="020F0502020204030204" pitchFamily="34" charset="0"/>
                          <a:ea typeface="+mn-ea"/>
                          <a:cs typeface="Calibri" panose="020F0502020204030204" pitchFamily="34" charset="0"/>
                        </a:rPr>
                        <a:t>timebase</a:t>
                      </a:r>
                      <a:r>
                        <a:rPr lang="en-US" sz="1200" b="0" i="0" kern="1200" dirty="0">
                          <a:solidFill>
                            <a:schemeClr val="dk1"/>
                          </a:solidFill>
                          <a:effectLst/>
                          <a:latin typeface="Calibri" panose="020F0502020204030204" pitchFamily="34" charset="0"/>
                          <a:ea typeface="+mn-ea"/>
                          <a:cs typeface="Calibri" panose="020F0502020204030204" pitchFamily="34" charset="0"/>
                        </a:rPr>
                        <a:t> dynamic traffic condition of road network, </a:t>
                      </a:r>
                      <a:r>
                        <a:rPr lang="en-US" sz="1200" b="0" i="0" kern="1200" dirty="0" err="1">
                          <a:solidFill>
                            <a:schemeClr val="dk1"/>
                          </a:solidFill>
                          <a:effectLst/>
                          <a:latin typeface="Calibri" panose="020F0502020204030204" pitchFamily="34" charset="0"/>
                          <a:ea typeface="+mn-ea"/>
                          <a:cs typeface="Calibri" panose="020F0502020204030204" pitchFamily="34" charset="0"/>
                        </a:rPr>
                        <a:t>i.e</a:t>
                      </a:r>
                      <a:r>
                        <a:rPr lang="en-US" sz="1200" b="0" i="0" kern="1200" dirty="0">
                          <a:solidFill>
                            <a:schemeClr val="dk1"/>
                          </a:solidFill>
                          <a:effectLst/>
                          <a:latin typeface="Calibri" panose="020F0502020204030204" pitchFamily="34" charset="0"/>
                          <a:ea typeface="+mn-ea"/>
                          <a:cs typeface="Calibri" panose="020F0502020204030204" pitchFamily="34" charset="0"/>
                        </a:rPr>
                        <a:t> the hourly changing of traffic density. </a:t>
                      </a:r>
                      <a:r>
                        <a:rPr lang="en-US" sz="1200" b="0" i="0" kern="1200" dirty="0" err="1">
                          <a:solidFill>
                            <a:schemeClr val="dk1"/>
                          </a:solidFill>
                          <a:effectLst/>
                          <a:latin typeface="Calibri" panose="020F0502020204030204" pitchFamily="34" charset="0"/>
                          <a:ea typeface="+mn-ea"/>
                          <a:cs typeface="Calibri" panose="020F0502020204030204" pitchFamily="34" charset="0"/>
                        </a:rPr>
                        <a:t>Timebase</a:t>
                      </a:r>
                      <a:r>
                        <a:rPr lang="en-US" sz="1200" b="0" i="0" kern="1200" dirty="0">
                          <a:solidFill>
                            <a:schemeClr val="dk1"/>
                          </a:solidFill>
                          <a:effectLst/>
                          <a:latin typeface="Calibri" panose="020F0502020204030204" pitchFamily="34" charset="0"/>
                          <a:ea typeface="+mn-ea"/>
                          <a:cs typeface="Calibri" panose="020F0502020204030204" pitchFamily="34" charset="0"/>
                        </a:rPr>
                        <a:t> dynamic weight for Dijkstra Algorithm compute the most efficient time and minimum fuel consumption based on the real condition of the traffic profiles of the road network. The traffic profiles describe the time needed to pass the road based on time which also differs for workdays and weekend. Simulation shows the implementation of </a:t>
                      </a:r>
                      <a:r>
                        <a:rPr lang="en-US" sz="1200" b="0" i="0" kern="1200" dirty="0" err="1">
                          <a:solidFill>
                            <a:schemeClr val="dk1"/>
                          </a:solidFill>
                          <a:effectLst/>
                          <a:latin typeface="Calibri" panose="020F0502020204030204" pitchFamily="34" charset="0"/>
                          <a:ea typeface="+mn-ea"/>
                          <a:cs typeface="Calibri" panose="020F0502020204030204" pitchFamily="34" charset="0"/>
                        </a:rPr>
                        <a:t>Timebase</a:t>
                      </a:r>
                      <a:r>
                        <a:rPr lang="en-US" sz="1200" b="0" i="0" kern="1200" dirty="0">
                          <a:solidFill>
                            <a:schemeClr val="dk1"/>
                          </a:solidFill>
                          <a:effectLst/>
                          <a:latin typeface="Calibri" panose="020F0502020204030204" pitchFamily="34" charset="0"/>
                          <a:ea typeface="+mn-ea"/>
                          <a:cs typeface="Calibri" panose="020F0502020204030204" pitchFamily="34" charset="0"/>
                        </a:rPr>
                        <a:t> Dynamic Weight for Dijkstra Algorithm can give better cost efficiency compared with the common Shortest Distance calculation and Traffic Avoidance calculation.</a:t>
                      </a:r>
                      <a:endParaRPr lang="en-IN" sz="12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991084951"/>
                  </a:ext>
                </a:extLst>
              </a:tr>
              <a:tr h="1475509">
                <a:tc>
                  <a:txBody>
                    <a:bodyPr/>
                    <a:lstStyle/>
                    <a:p>
                      <a:r>
                        <a:rPr lang="en-US" sz="1200" dirty="0">
                          <a:latin typeface="Calibri" panose="020F0502020204030204" pitchFamily="34" charset="0"/>
                          <a:cs typeface="Calibri" panose="020F0502020204030204" pitchFamily="34" charset="0"/>
                        </a:rPr>
                        <a:t>Web Service Composition Using The Bidirectional Dijkstra Algorithm </a:t>
                      </a:r>
                      <a:endParaRPr lang="en-IN" sz="1200" dirty="0">
                        <a:latin typeface="Calibri" panose="020F0502020204030204" pitchFamily="34" charset="0"/>
                        <a:cs typeface="Calibri" panose="020F0502020204030204" pitchFamily="34" charset="0"/>
                      </a:endParaRPr>
                    </a:p>
                  </a:txBody>
                  <a:tcPr/>
                </a:tc>
                <a:tc>
                  <a:txBody>
                    <a:bodyPr/>
                    <a:lstStyle/>
                    <a:p>
                      <a:r>
                        <a:rPr lang="en-US" sz="1200" dirty="0">
                          <a:latin typeface="Calibri" panose="020F0502020204030204" pitchFamily="34" charset="0"/>
                          <a:cs typeface="Calibri" panose="020F0502020204030204" pitchFamily="34" charset="0"/>
                        </a:rPr>
                        <a:t>F. Moo, </a:t>
                      </a:r>
                    </a:p>
                    <a:p>
                      <a:r>
                        <a:rPr lang="en-US" sz="1200" dirty="0">
                          <a:latin typeface="Calibri" panose="020F0502020204030204" pitchFamily="34" charset="0"/>
                          <a:cs typeface="Calibri" panose="020F0502020204030204" pitchFamily="34" charset="0"/>
                        </a:rPr>
                        <a:t>R. Hernández, V. </a:t>
                      </a:r>
                      <a:r>
                        <a:rPr lang="en-US" sz="1200" dirty="0" err="1">
                          <a:latin typeface="Calibri" panose="020F0502020204030204" pitchFamily="34" charset="0"/>
                          <a:cs typeface="Calibri" panose="020F0502020204030204" pitchFamily="34" charset="0"/>
                        </a:rPr>
                        <a:t>Uc</a:t>
                      </a:r>
                      <a:r>
                        <a:rPr lang="en-US" sz="1200" dirty="0">
                          <a:latin typeface="Calibri" panose="020F0502020204030204" pitchFamily="34" charset="0"/>
                          <a:cs typeface="Calibri" panose="020F0502020204030204" pitchFamily="34" charset="0"/>
                        </a:rPr>
                        <a:t>,</a:t>
                      </a:r>
                    </a:p>
                    <a:p>
                      <a:r>
                        <a:rPr lang="en-US" sz="1200" dirty="0">
                          <a:latin typeface="Calibri" panose="020F0502020204030204" pitchFamily="34" charset="0"/>
                          <a:cs typeface="Calibri" panose="020F0502020204030204" pitchFamily="34" charset="0"/>
                        </a:rPr>
                        <a:t>F. Madera </a:t>
                      </a:r>
                      <a:endParaRPr lang="en-IN" sz="1200" dirty="0">
                        <a:latin typeface="Calibri" panose="020F0502020204030204" pitchFamily="34" charset="0"/>
                        <a:cs typeface="Calibri" panose="020F0502020204030204" pitchFamily="34" charset="0"/>
                      </a:endParaRPr>
                    </a:p>
                  </a:txBody>
                  <a:tcPr/>
                </a:tc>
                <a:tc>
                  <a:txBody>
                    <a:bodyPr/>
                    <a:lstStyle/>
                    <a:p>
                      <a:r>
                        <a:rPr lang="en-US" sz="1200" dirty="0">
                          <a:latin typeface="Calibri" panose="020F0502020204030204" pitchFamily="34" charset="0"/>
                          <a:cs typeface="Calibri" panose="020F0502020204030204" pitchFamily="34" charset="0"/>
                        </a:rPr>
                        <a:t>Web services are not always able to fulfill customer requirements on their own, so in those cases it can choose to make a composition of web services. However, this is a complex problem since it must take into account the large number of available services, performance requirements, and other factors related to quality of service (QoS). Representing the problem of web service composition as a graph, some methods were used that do not ensure optimum solution. In this work the bidirectional Dijkstra algorithm is proposed to solve the problem of web services composition. Experimental results show that, as the number of web service classes increases, proposed algorithm performance improves. </a:t>
                      </a:r>
                      <a:endParaRPr lang="en-IN" sz="12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453821253"/>
                  </a:ext>
                </a:extLst>
              </a:tr>
              <a:tr h="1475509">
                <a:tc>
                  <a:txBody>
                    <a:bodyPr/>
                    <a:lstStyle/>
                    <a:p>
                      <a:r>
                        <a:rPr lang="en-US" sz="1200" dirty="0">
                          <a:latin typeface="Calibri" panose="020F0502020204030204" pitchFamily="34" charset="0"/>
                          <a:cs typeface="Calibri" panose="020F0502020204030204" pitchFamily="34" charset="0"/>
                        </a:rPr>
                        <a:t>Design and </a:t>
                      </a:r>
                      <a:r>
                        <a:rPr lang="en-US" sz="1200" dirty="0" err="1">
                          <a:latin typeface="Calibri" panose="020F0502020204030204" pitchFamily="34" charset="0"/>
                          <a:cs typeface="Calibri" panose="020F0502020204030204" pitchFamily="34" charset="0"/>
                        </a:rPr>
                        <a:t>Im</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plem</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entation</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ofBidirectional</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DijkstraAlgorithm</a:t>
                      </a:r>
                      <a:r>
                        <a:rPr lang="en-US" sz="1200" dirty="0">
                          <a:latin typeface="Calibri" panose="020F0502020204030204" pitchFamily="34" charset="0"/>
                          <a:cs typeface="Calibri" panose="020F0502020204030204" pitchFamily="34" charset="0"/>
                        </a:rPr>
                        <a:t> </a:t>
                      </a:r>
                      <a:endParaRPr lang="en-IN" sz="1200" dirty="0">
                        <a:latin typeface="Calibri" panose="020F0502020204030204" pitchFamily="34" charset="0"/>
                        <a:cs typeface="Calibri" panose="020F0502020204030204" pitchFamily="34" charset="0"/>
                      </a:endParaRPr>
                    </a:p>
                  </a:txBody>
                  <a:tcPr/>
                </a:tc>
                <a:tc>
                  <a:txBody>
                    <a:bodyPr/>
                    <a:lstStyle/>
                    <a:p>
                      <a:r>
                        <a:rPr lang="en-IN" sz="1200" dirty="0">
                          <a:latin typeface="Calibri" panose="020F0502020204030204" pitchFamily="34" charset="0"/>
                          <a:cs typeface="Calibri" panose="020F0502020204030204" pitchFamily="34" charset="0"/>
                        </a:rPr>
                        <a:t>FU Meng—yin</a:t>
                      </a:r>
                    </a:p>
                  </a:txBody>
                  <a:tcPr/>
                </a:tc>
                <a:tc>
                  <a:txBody>
                    <a:bodyPr/>
                    <a:lstStyle/>
                    <a:p>
                      <a:r>
                        <a:rPr lang="en-IN" sz="1200" dirty="0"/>
                        <a:t>The </a:t>
                      </a:r>
                      <a:r>
                        <a:rPr lang="en-IN" sz="1200" dirty="0" err="1"/>
                        <a:t>em</a:t>
                      </a:r>
                      <a:r>
                        <a:rPr lang="en-IN" sz="1200" dirty="0"/>
                        <a:t> bedded real—time vehicle navigation sys— tern (ERTVNS)</a:t>
                      </a:r>
                      <a:r>
                        <a:rPr lang="en-IN" sz="1200" dirty="0" err="1"/>
                        <a:t>isakindofvehicle</a:t>
                      </a:r>
                      <a:r>
                        <a:rPr lang="en-IN" sz="1200" dirty="0"/>
                        <a:t> navigation sys— tern based on </a:t>
                      </a:r>
                      <a:r>
                        <a:rPr lang="en-IN" sz="1200" dirty="0" err="1"/>
                        <a:t>em</a:t>
                      </a:r>
                      <a:r>
                        <a:rPr lang="en-IN" sz="1200" dirty="0"/>
                        <a:t> bedded real—time operating system (</a:t>
                      </a:r>
                      <a:r>
                        <a:rPr lang="en-IN" sz="1200" dirty="0" err="1"/>
                        <a:t>VxW</a:t>
                      </a:r>
                      <a:r>
                        <a:rPr lang="en-IN" sz="1200" dirty="0"/>
                        <a:t> </a:t>
                      </a:r>
                      <a:r>
                        <a:rPr lang="en-IN" sz="1200" dirty="0" err="1"/>
                        <a:t>orksisadopted</a:t>
                      </a:r>
                      <a:r>
                        <a:rPr lang="en-IN" sz="1200" dirty="0"/>
                        <a:t> in </a:t>
                      </a:r>
                      <a:r>
                        <a:rPr lang="en-IN" sz="1200" dirty="0" err="1"/>
                        <a:t>oursystem</a:t>
                      </a:r>
                      <a:r>
                        <a:rPr lang="en-IN" sz="1200" dirty="0"/>
                        <a:t> )and embedded </a:t>
                      </a:r>
                      <a:r>
                        <a:rPr lang="en-IN" sz="1200" dirty="0" err="1"/>
                        <a:t>hardw</a:t>
                      </a:r>
                      <a:r>
                        <a:rPr lang="en-IN" sz="1200" dirty="0"/>
                        <a:t> </a:t>
                      </a:r>
                      <a:r>
                        <a:rPr lang="en-IN" sz="1200" dirty="0" err="1"/>
                        <a:t>areplatform</a:t>
                      </a:r>
                      <a:r>
                        <a:rPr lang="en-IN" sz="1200" dirty="0"/>
                        <a:t> ． </a:t>
                      </a:r>
                      <a:r>
                        <a:rPr lang="en-IN" sz="1200" dirty="0" err="1"/>
                        <a:t>Itsm</a:t>
                      </a:r>
                      <a:r>
                        <a:rPr lang="en-IN" sz="1200" dirty="0"/>
                        <a:t> ain functions are </a:t>
                      </a:r>
                      <a:r>
                        <a:rPr lang="en-IN" sz="1200" dirty="0" err="1"/>
                        <a:t>thatvehi</a:t>
                      </a:r>
                      <a:r>
                        <a:rPr lang="en-IN" sz="1200" dirty="0"/>
                        <a:t>— </a:t>
                      </a:r>
                      <a:r>
                        <a:rPr lang="en-IN" sz="1200" dirty="0" err="1"/>
                        <a:t>cle</a:t>
                      </a:r>
                      <a:r>
                        <a:rPr lang="en-IN" sz="1200" dirty="0"/>
                        <a:t> position inform </a:t>
                      </a:r>
                      <a:r>
                        <a:rPr lang="en-IN" sz="1200" dirty="0" err="1"/>
                        <a:t>ation</a:t>
                      </a:r>
                      <a:r>
                        <a:rPr lang="en-IN" sz="1200" dirty="0"/>
                        <a:t> is first obtained by using </a:t>
                      </a:r>
                      <a:r>
                        <a:rPr lang="en-IN" sz="1200" dirty="0" err="1"/>
                        <a:t>globalpositioningsystem</a:t>
                      </a:r>
                      <a:r>
                        <a:rPr lang="en-IN" sz="1200" dirty="0"/>
                        <a:t> (GPS)and </a:t>
                      </a:r>
                      <a:r>
                        <a:rPr lang="en-IN" sz="1200" dirty="0" err="1"/>
                        <a:t>lowercostiner</a:t>
                      </a:r>
                      <a:r>
                        <a:rPr lang="en-IN" sz="1200" dirty="0"/>
                        <a:t>— </a:t>
                      </a:r>
                      <a:r>
                        <a:rPr lang="en-IN" sz="1200" dirty="0" err="1"/>
                        <a:t>tia</a:t>
                      </a:r>
                      <a:r>
                        <a:rPr lang="en-IN" sz="1200" dirty="0"/>
                        <a:t> system and m </a:t>
                      </a:r>
                      <a:r>
                        <a:rPr lang="en-IN" sz="1200" dirty="0" err="1"/>
                        <a:t>atched</a:t>
                      </a:r>
                      <a:r>
                        <a:rPr lang="en-IN" sz="1200" dirty="0"/>
                        <a:t> with </a:t>
                      </a:r>
                      <a:r>
                        <a:rPr lang="en-IN" sz="1200" dirty="0" err="1"/>
                        <a:t>theknow</a:t>
                      </a:r>
                      <a:r>
                        <a:rPr lang="en-IN" sz="1200" dirty="0"/>
                        <a:t> n digita1m ap， So </a:t>
                      </a:r>
                      <a:r>
                        <a:rPr lang="en-IN" sz="1200" dirty="0" err="1"/>
                        <a:t>thatthevehicle</a:t>
                      </a:r>
                      <a:r>
                        <a:rPr lang="en-IN" sz="1200" dirty="0"/>
                        <a:t> </a:t>
                      </a:r>
                      <a:r>
                        <a:rPr lang="en-IN" sz="1200" dirty="0" err="1"/>
                        <a:t>currentposition</a:t>
                      </a:r>
                      <a:r>
                        <a:rPr lang="en-IN" sz="1200" dirty="0"/>
                        <a:t> can </a:t>
                      </a:r>
                      <a:r>
                        <a:rPr lang="en-IN" sz="1200" dirty="0" err="1"/>
                        <a:t>bedeterm</a:t>
                      </a:r>
                      <a:r>
                        <a:rPr lang="en-IN" sz="1200" dirty="0"/>
                        <a:t> </a:t>
                      </a:r>
                      <a:r>
                        <a:rPr lang="en-IN" sz="1200" dirty="0" err="1"/>
                        <a:t>ined</a:t>
                      </a:r>
                      <a:r>
                        <a:rPr lang="en-IN" sz="1200" dirty="0"/>
                        <a:t> and displayed in </a:t>
                      </a:r>
                      <a:r>
                        <a:rPr lang="en-IN" sz="1200" dirty="0" err="1"/>
                        <a:t>digitalmap</a:t>
                      </a:r>
                      <a:r>
                        <a:rPr lang="en-IN" sz="1200" dirty="0"/>
                        <a:t>， m </a:t>
                      </a:r>
                      <a:r>
                        <a:rPr lang="en-IN" sz="1200" dirty="0" err="1"/>
                        <a:t>eanwhile</a:t>
                      </a:r>
                      <a:r>
                        <a:rPr lang="en-IN" sz="1200" dirty="0"/>
                        <a:t>， </a:t>
                      </a:r>
                      <a:r>
                        <a:rPr lang="en-IN" sz="1200" dirty="0" err="1"/>
                        <a:t>itcan</a:t>
                      </a:r>
                      <a:r>
                        <a:rPr lang="en-IN" sz="1200" dirty="0"/>
                        <a:t> plan a desired optimal path from the origin node to the destination node according to the </a:t>
                      </a:r>
                      <a:r>
                        <a:rPr lang="en-IN" sz="1200" dirty="0" err="1"/>
                        <a:t>practicalrequire</a:t>
                      </a:r>
                      <a:r>
                        <a:rPr lang="en-IN" sz="1200" dirty="0"/>
                        <a:t>— m </a:t>
                      </a:r>
                      <a:r>
                        <a:rPr lang="en-IN" sz="1200" dirty="0" err="1"/>
                        <a:t>ent</a:t>
                      </a:r>
                      <a:r>
                        <a:rPr lang="en-IN" sz="1200" dirty="0"/>
                        <a:t>， etc</a:t>
                      </a:r>
                      <a:endParaRPr lang="en-IN" sz="12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181443196"/>
                  </a:ext>
                </a:extLst>
              </a:tr>
            </a:tbl>
          </a:graphicData>
        </a:graphic>
      </p:graphicFrame>
    </p:spTree>
    <p:extLst>
      <p:ext uri="{BB962C8B-B14F-4D97-AF65-F5344CB8AC3E}">
        <p14:creationId xmlns:p14="http://schemas.microsoft.com/office/powerpoint/2010/main" val="2016105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02B32-DB8C-4DB2-864F-41FAB3A560FE}"/>
              </a:ext>
            </a:extLst>
          </p:cNvPr>
          <p:cNvSpPr>
            <a:spLocks noGrp="1"/>
          </p:cNvSpPr>
          <p:nvPr>
            <p:ph type="title"/>
          </p:nvPr>
        </p:nvSpPr>
        <p:spPr/>
        <p:txBody>
          <a:bodyPr/>
          <a:lstStyle/>
          <a:p>
            <a:r>
              <a:rPr lang="en-IN" dirty="0"/>
              <a:t>Base Paper</a:t>
            </a:r>
          </a:p>
        </p:txBody>
      </p:sp>
      <p:pic>
        <p:nvPicPr>
          <p:cNvPr id="5" name="Content Placeholder 4">
            <a:extLst>
              <a:ext uri="{FF2B5EF4-FFF2-40B4-BE49-F238E27FC236}">
                <a16:creationId xmlns:a16="http://schemas.microsoft.com/office/drawing/2014/main" id="{9DFA7B8A-57E2-45DC-8C4F-181FE91FC9CD}"/>
              </a:ext>
            </a:extLst>
          </p:cNvPr>
          <p:cNvPicPr>
            <a:picLocks noGrp="1" noChangeAspect="1"/>
          </p:cNvPicPr>
          <p:nvPr>
            <p:ph idx="1"/>
          </p:nvPr>
        </p:nvPicPr>
        <p:blipFill>
          <a:blip r:embed="rId2"/>
          <a:stretch>
            <a:fillRect/>
          </a:stretch>
        </p:blipFill>
        <p:spPr>
          <a:xfrm>
            <a:off x="4405084" y="1928183"/>
            <a:ext cx="2947061" cy="4337083"/>
          </a:xfrm>
        </p:spPr>
      </p:pic>
    </p:spTree>
    <p:extLst>
      <p:ext uri="{BB962C8B-B14F-4D97-AF65-F5344CB8AC3E}">
        <p14:creationId xmlns:p14="http://schemas.microsoft.com/office/powerpoint/2010/main" val="3153636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8BAD5E3-0F17-454A-B1AC-61679405E9D0}"/>
              </a:ext>
            </a:extLst>
          </p:cNvPr>
          <p:cNvSpPr>
            <a:spLocks noGrp="1"/>
          </p:cNvSpPr>
          <p:nvPr>
            <p:ph type="title"/>
          </p:nvPr>
        </p:nvSpPr>
        <p:spPr/>
        <p:txBody>
          <a:bodyPr/>
          <a:lstStyle/>
          <a:p>
            <a:r>
              <a:rPr lang="en-IN" dirty="0">
                <a:latin typeface="Calibri" panose="020F0502020204030204" pitchFamily="34" charset="0"/>
                <a:cs typeface="Calibri" panose="020F0502020204030204" pitchFamily="34" charset="0"/>
              </a:rPr>
              <a:t>Methodology :</a:t>
            </a:r>
          </a:p>
        </p:txBody>
      </p:sp>
      <p:sp>
        <p:nvSpPr>
          <p:cNvPr id="9" name="Content Placeholder 8">
            <a:extLst>
              <a:ext uri="{FF2B5EF4-FFF2-40B4-BE49-F238E27FC236}">
                <a16:creationId xmlns:a16="http://schemas.microsoft.com/office/drawing/2014/main" id="{427889A6-D5AE-463F-B582-1B0E9627926E}"/>
              </a:ext>
            </a:extLst>
          </p:cNvPr>
          <p:cNvSpPr>
            <a:spLocks noGrp="1"/>
          </p:cNvSpPr>
          <p:nvPr>
            <p:ph idx="1"/>
          </p:nvPr>
        </p:nvSpPr>
        <p:spPr/>
        <p:txBody>
          <a:bodyPr/>
          <a:lstStyle/>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Our main focus in this project is to reduce the time taken during the transportation of goods or public transport. For traversing all the destination points we are using an algorithm called Dijkstra’s Algorithm which calculates the shortest paths to all points.</a:t>
            </a:r>
          </a:p>
          <a:p>
            <a:r>
              <a:rPr lang="en-US" dirty="0">
                <a:latin typeface="Calibri" panose="020F0502020204030204" pitchFamily="34" charset="0"/>
                <a:cs typeface="Calibri" panose="020F0502020204030204" pitchFamily="34" charset="0"/>
              </a:rPr>
              <a:t>Dijkstra algorithm overcomes the drawbacks of Floyd </a:t>
            </a:r>
            <a:r>
              <a:rPr lang="en-US" dirty="0" err="1">
                <a:latin typeface="Calibri" panose="020F0502020204030204" pitchFamily="34" charset="0"/>
                <a:cs typeface="Calibri" panose="020F0502020204030204" pitchFamily="34" charset="0"/>
              </a:rPr>
              <a:t>Warshall</a:t>
            </a:r>
            <a:r>
              <a:rPr lang="en-US" dirty="0">
                <a:latin typeface="Calibri" panose="020F0502020204030204" pitchFamily="34" charset="0"/>
                <a:cs typeface="Calibri" panose="020F0502020204030204" pitchFamily="34" charset="0"/>
              </a:rPr>
              <a:t> Algorithm as well as Bellman Ford Algorithm but it can be improvised if we implement it parallelly. Hence, in this project we will try to improvise the algorithm using parallel computing.</a:t>
            </a:r>
            <a:endParaRPr lang="en-IN" dirty="0"/>
          </a:p>
        </p:txBody>
      </p:sp>
    </p:spTree>
    <p:extLst>
      <p:ext uri="{BB962C8B-B14F-4D97-AF65-F5344CB8AC3E}">
        <p14:creationId xmlns:p14="http://schemas.microsoft.com/office/powerpoint/2010/main" val="3973590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C85A8-E94E-4D08-8E93-050F6BE826C5}"/>
              </a:ext>
            </a:extLst>
          </p:cNvPr>
          <p:cNvSpPr>
            <a:spLocks noGrp="1"/>
          </p:cNvSpPr>
          <p:nvPr>
            <p:ph type="title"/>
          </p:nvPr>
        </p:nvSpPr>
        <p:spPr/>
        <p:txBody>
          <a:bodyPr/>
          <a:lstStyle/>
          <a:p>
            <a:r>
              <a:rPr lang="en-IN" dirty="0">
                <a:latin typeface="Calibri" panose="020F0502020204030204" pitchFamily="34" charset="0"/>
                <a:cs typeface="Calibri" panose="020F0502020204030204" pitchFamily="34" charset="0"/>
              </a:rPr>
              <a:t>Implementation</a:t>
            </a:r>
          </a:p>
        </p:txBody>
      </p:sp>
      <p:sp>
        <p:nvSpPr>
          <p:cNvPr id="3" name="Content Placeholder 2">
            <a:extLst>
              <a:ext uri="{FF2B5EF4-FFF2-40B4-BE49-F238E27FC236}">
                <a16:creationId xmlns:a16="http://schemas.microsoft.com/office/drawing/2014/main" id="{696C2898-AD14-4D57-A7AF-A18529FEF997}"/>
              </a:ext>
            </a:extLst>
          </p:cNvPr>
          <p:cNvSpPr>
            <a:spLocks noGrp="1"/>
          </p:cNvSpPr>
          <p:nvPr>
            <p:ph idx="1"/>
          </p:nvPr>
        </p:nvSpPr>
        <p:spPr/>
        <p:txBody>
          <a:bodyPr>
            <a:normAutofit/>
          </a:bodyPr>
          <a:lstStyle/>
          <a:p>
            <a:pPr>
              <a:lnSpc>
                <a:spcPct val="100000"/>
              </a:lnSpc>
            </a:pPr>
            <a:r>
              <a:rPr lang="en-IN" sz="2800" b="1" dirty="0">
                <a:latin typeface="Calibri" panose="020F0502020204030204" pitchFamily="34" charset="0"/>
                <a:cs typeface="Calibri" panose="020F0502020204030204" pitchFamily="34" charset="0"/>
              </a:rPr>
              <a:t>1) Floyd </a:t>
            </a:r>
            <a:r>
              <a:rPr lang="en-IN" sz="2800" b="1" dirty="0" err="1">
                <a:latin typeface="Calibri" panose="020F0502020204030204" pitchFamily="34" charset="0"/>
                <a:cs typeface="Calibri" panose="020F0502020204030204" pitchFamily="34" charset="0"/>
              </a:rPr>
              <a:t>Warshall</a:t>
            </a:r>
            <a:r>
              <a:rPr lang="en-IN" sz="2800" b="1" dirty="0">
                <a:latin typeface="Calibri" panose="020F0502020204030204" pitchFamily="34" charset="0"/>
                <a:cs typeface="Calibri" panose="020F0502020204030204" pitchFamily="34" charset="0"/>
              </a:rPr>
              <a:t> Algorithm :</a:t>
            </a:r>
          </a:p>
          <a:p>
            <a:pPr>
              <a:lnSpc>
                <a:spcPct val="100000"/>
              </a:lnSpc>
            </a:pPr>
            <a:endParaRPr lang="en-US" b="0" i="0" dirty="0">
              <a:effectLst/>
              <a:latin typeface="Calibri" panose="020F0502020204030204" pitchFamily="34" charset="0"/>
              <a:cs typeface="Calibri" panose="020F0502020204030204" pitchFamily="34" charset="0"/>
            </a:endParaRPr>
          </a:p>
          <a:p>
            <a:pPr>
              <a:lnSpc>
                <a:spcPct val="100000"/>
              </a:lnSpc>
            </a:pPr>
            <a:r>
              <a:rPr lang="en-US" b="0" i="0" dirty="0">
                <a:effectLst/>
                <a:latin typeface="Calibri" panose="020F0502020204030204" pitchFamily="34" charset="0"/>
                <a:cs typeface="Calibri" panose="020F0502020204030204" pitchFamily="34" charset="0"/>
              </a:rPr>
              <a:t>The </a:t>
            </a:r>
            <a:r>
              <a:rPr lang="en-US" dirty="0">
                <a:latin typeface="Calibri" panose="020F0502020204030204" pitchFamily="34" charset="0"/>
                <a:cs typeface="Calibri" panose="020F0502020204030204" pitchFamily="34" charset="0"/>
              </a:rPr>
              <a:t>Floyd </a:t>
            </a:r>
            <a:r>
              <a:rPr lang="en-US" dirty="0" err="1">
                <a:latin typeface="Calibri" panose="020F0502020204030204" pitchFamily="34" charset="0"/>
                <a:cs typeface="Calibri" panose="020F0502020204030204" pitchFamily="34" charset="0"/>
              </a:rPr>
              <a:t>Warshall</a:t>
            </a:r>
            <a:r>
              <a:rPr lang="en-US" dirty="0">
                <a:latin typeface="Calibri" panose="020F0502020204030204" pitchFamily="34" charset="0"/>
                <a:cs typeface="Calibri" panose="020F0502020204030204" pitchFamily="34" charset="0"/>
              </a:rPr>
              <a:t> Algorithm </a:t>
            </a:r>
            <a:r>
              <a:rPr lang="en-US" b="0" i="0" dirty="0">
                <a:effectLst/>
                <a:latin typeface="Calibri" panose="020F0502020204030204" pitchFamily="34" charset="0"/>
                <a:cs typeface="Calibri" panose="020F0502020204030204" pitchFamily="34" charset="0"/>
              </a:rPr>
              <a:t>is for solving the All Pairs Shortest Path problem. The problem is to find shortest distances between every pair of vertices in a given edge weighted directed Graph.</a:t>
            </a:r>
            <a:r>
              <a:rPr lang="en-IN" b="0" i="0" dirty="0">
                <a:effectLst/>
                <a:latin typeface="Calibri" panose="020F0502020204030204" pitchFamily="34" charset="0"/>
                <a:cs typeface="Calibri" panose="020F0502020204030204" pitchFamily="34" charset="0"/>
              </a:rPr>
              <a:t> </a:t>
            </a:r>
          </a:p>
          <a:p>
            <a:pPr>
              <a:lnSpc>
                <a:spcPct val="100000"/>
              </a:lnSpc>
            </a:pPr>
            <a:r>
              <a:rPr lang="en-US" b="0" i="0" dirty="0">
                <a:effectLst/>
                <a:latin typeface="Calibri" panose="020F0502020204030204" pitchFamily="34" charset="0"/>
                <a:cs typeface="Calibri" panose="020F0502020204030204" pitchFamily="34" charset="0"/>
              </a:rPr>
              <a:t>We initialize the solution matrix same as the input graph matrix as a first step. Then we update the solution matrix by considering all vertices as an intermediate vertex. The idea is to one by one pick all vertices and updates all shortest paths which include the picked vertex as an intermediate vertex in the shortest path. </a:t>
            </a: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35985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9A108E-325E-42C5-8E5C-66F8A29049CB}"/>
              </a:ext>
            </a:extLst>
          </p:cNvPr>
          <p:cNvSpPr txBox="1"/>
          <p:nvPr/>
        </p:nvSpPr>
        <p:spPr>
          <a:xfrm>
            <a:off x="895927" y="757382"/>
            <a:ext cx="10760364" cy="3016210"/>
          </a:xfrm>
          <a:prstGeom prst="rect">
            <a:avLst/>
          </a:prstGeom>
          <a:noFill/>
        </p:spPr>
        <p:txBody>
          <a:bodyPr wrap="square" rtlCol="0">
            <a:spAutoFit/>
          </a:bodyPr>
          <a:lstStyle/>
          <a:p>
            <a:pPr algn="l" fontAlgn="base"/>
            <a:r>
              <a:rPr lang="en-US" sz="1900" b="0" i="0" dirty="0">
                <a:solidFill>
                  <a:schemeClr val="tx1">
                    <a:lumMod val="75000"/>
                    <a:lumOff val="25000"/>
                  </a:schemeClr>
                </a:solidFill>
                <a:effectLst/>
                <a:latin typeface="Calibri" panose="020F0502020204030204" pitchFamily="34" charset="0"/>
                <a:cs typeface="Calibri" panose="020F0502020204030204" pitchFamily="34" charset="0"/>
              </a:rPr>
              <a:t>When we pick vertex number k as an intermediate vertex, we already have considered vertices {0, 1, 2, .. k-1} as intermediate vertices. For every pair (</a:t>
            </a:r>
            <a:r>
              <a:rPr lang="en-US" sz="1900" b="0" i="0" dirty="0" err="1">
                <a:solidFill>
                  <a:schemeClr val="tx1">
                    <a:lumMod val="75000"/>
                    <a:lumOff val="25000"/>
                  </a:schemeClr>
                </a:solidFill>
                <a:effectLst/>
                <a:latin typeface="Calibri" panose="020F0502020204030204" pitchFamily="34" charset="0"/>
                <a:cs typeface="Calibri" panose="020F0502020204030204" pitchFamily="34" charset="0"/>
              </a:rPr>
              <a:t>i</a:t>
            </a:r>
            <a:r>
              <a:rPr lang="en-US" sz="1900" b="0" i="0" dirty="0">
                <a:solidFill>
                  <a:schemeClr val="tx1">
                    <a:lumMod val="75000"/>
                    <a:lumOff val="25000"/>
                  </a:schemeClr>
                </a:solidFill>
                <a:effectLst/>
                <a:latin typeface="Calibri" panose="020F0502020204030204" pitchFamily="34" charset="0"/>
                <a:cs typeface="Calibri" panose="020F0502020204030204" pitchFamily="34" charset="0"/>
              </a:rPr>
              <a:t>, j) of the source and destination vertices respectively, there are two possible cases.</a:t>
            </a:r>
          </a:p>
          <a:p>
            <a:pPr algn="l" fontAlgn="base"/>
            <a:endParaRPr lang="en-US" sz="1900" b="1" i="0" dirty="0">
              <a:solidFill>
                <a:schemeClr val="tx1">
                  <a:lumMod val="75000"/>
                  <a:lumOff val="25000"/>
                </a:schemeClr>
              </a:solidFill>
              <a:effectLst/>
              <a:latin typeface="Calibri" panose="020F0502020204030204" pitchFamily="34" charset="0"/>
              <a:cs typeface="Calibri" panose="020F0502020204030204" pitchFamily="34" charset="0"/>
            </a:endParaRPr>
          </a:p>
          <a:p>
            <a:pPr algn="l" fontAlgn="base"/>
            <a:r>
              <a:rPr lang="en-US" sz="1900" b="1" i="0" dirty="0">
                <a:solidFill>
                  <a:schemeClr val="tx1">
                    <a:lumMod val="75000"/>
                    <a:lumOff val="25000"/>
                  </a:schemeClr>
                </a:solidFill>
                <a:effectLst/>
                <a:latin typeface="Calibri" panose="020F0502020204030204" pitchFamily="34" charset="0"/>
                <a:cs typeface="Calibri" panose="020F0502020204030204" pitchFamily="34" charset="0"/>
              </a:rPr>
              <a:t>1)</a:t>
            </a:r>
            <a:r>
              <a:rPr lang="en-US" sz="1900" b="0" i="0" dirty="0">
                <a:solidFill>
                  <a:schemeClr val="tx1">
                    <a:lumMod val="75000"/>
                    <a:lumOff val="25000"/>
                  </a:schemeClr>
                </a:solidFill>
                <a:effectLst/>
                <a:latin typeface="Calibri" panose="020F0502020204030204" pitchFamily="34" charset="0"/>
                <a:cs typeface="Calibri" panose="020F0502020204030204" pitchFamily="34" charset="0"/>
              </a:rPr>
              <a:t> k is not an intermediate vertex in shortest path from </a:t>
            </a:r>
            <a:r>
              <a:rPr lang="en-US" sz="1900" b="0" i="0" dirty="0" err="1">
                <a:solidFill>
                  <a:schemeClr val="tx1">
                    <a:lumMod val="75000"/>
                    <a:lumOff val="25000"/>
                  </a:schemeClr>
                </a:solidFill>
                <a:effectLst/>
                <a:latin typeface="Calibri" panose="020F0502020204030204" pitchFamily="34" charset="0"/>
                <a:cs typeface="Calibri" panose="020F0502020204030204" pitchFamily="34" charset="0"/>
              </a:rPr>
              <a:t>i</a:t>
            </a:r>
            <a:r>
              <a:rPr lang="en-US" sz="1900" b="0" i="0" dirty="0">
                <a:solidFill>
                  <a:schemeClr val="tx1">
                    <a:lumMod val="75000"/>
                    <a:lumOff val="25000"/>
                  </a:schemeClr>
                </a:solidFill>
                <a:effectLst/>
                <a:latin typeface="Calibri" panose="020F0502020204030204" pitchFamily="34" charset="0"/>
                <a:cs typeface="Calibri" panose="020F0502020204030204" pitchFamily="34" charset="0"/>
              </a:rPr>
              <a:t> to j. We keep the value of </a:t>
            </a:r>
            <a:r>
              <a:rPr lang="en-US" sz="1900" b="0" i="0" dirty="0" err="1">
                <a:solidFill>
                  <a:schemeClr val="tx1">
                    <a:lumMod val="75000"/>
                    <a:lumOff val="25000"/>
                  </a:schemeClr>
                </a:solidFill>
                <a:effectLst/>
                <a:latin typeface="Calibri" panose="020F0502020204030204" pitchFamily="34" charset="0"/>
                <a:cs typeface="Calibri" panose="020F0502020204030204" pitchFamily="34" charset="0"/>
              </a:rPr>
              <a:t>dist</a:t>
            </a:r>
            <a:r>
              <a:rPr lang="en-US" sz="1900" b="0" i="0" dirty="0">
                <a:solidFill>
                  <a:schemeClr val="tx1">
                    <a:lumMod val="75000"/>
                    <a:lumOff val="25000"/>
                  </a:schemeClr>
                </a:solidFill>
                <a:effectLst/>
                <a:latin typeface="Calibri" panose="020F0502020204030204" pitchFamily="34" charset="0"/>
                <a:cs typeface="Calibri" panose="020F0502020204030204" pitchFamily="34" charset="0"/>
              </a:rPr>
              <a:t>[</a:t>
            </a:r>
            <a:r>
              <a:rPr lang="en-US" sz="1900" b="0" i="0" dirty="0" err="1">
                <a:solidFill>
                  <a:schemeClr val="tx1">
                    <a:lumMod val="75000"/>
                    <a:lumOff val="25000"/>
                  </a:schemeClr>
                </a:solidFill>
                <a:effectLst/>
                <a:latin typeface="Calibri" panose="020F0502020204030204" pitchFamily="34" charset="0"/>
                <a:cs typeface="Calibri" panose="020F0502020204030204" pitchFamily="34" charset="0"/>
              </a:rPr>
              <a:t>i</a:t>
            </a:r>
            <a:r>
              <a:rPr lang="en-US" sz="1900" b="0" i="0" dirty="0">
                <a:solidFill>
                  <a:schemeClr val="tx1">
                    <a:lumMod val="75000"/>
                    <a:lumOff val="25000"/>
                  </a:schemeClr>
                </a:solidFill>
                <a:effectLst/>
                <a:latin typeface="Calibri" panose="020F0502020204030204" pitchFamily="34" charset="0"/>
                <a:cs typeface="Calibri" panose="020F0502020204030204" pitchFamily="34" charset="0"/>
              </a:rPr>
              <a:t>][j] as it is.</a:t>
            </a:r>
            <a:br>
              <a:rPr lang="en-US" sz="1900" b="0" i="0" dirty="0">
                <a:solidFill>
                  <a:schemeClr val="tx1">
                    <a:lumMod val="75000"/>
                    <a:lumOff val="25000"/>
                  </a:schemeClr>
                </a:solidFill>
                <a:effectLst/>
                <a:latin typeface="Calibri" panose="020F0502020204030204" pitchFamily="34" charset="0"/>
                <a:cs typeface="Calibri" panose="020F0502020204030204" pitchFamily="34" charset="0"/>
              </a:rPr>
            </a:br>
            <a:r>
              <a:rPr lang="en-US" sz="1900" b="1" i="0" dirty="0">
                <a:solidFill>
                  <a:schemeClr val="tx1">
                    <a:lumMod val="75000"/>
                    <a:lumOff val="25000"/>
                  </a:schemeClr>
                </a:solidFill>
                <a:effectLst/>
                <a:latin typeface="Calibri" panose="020F0502020204030204" pitchFamily="34" charset="0"/>
                <a:cs typeface="Calibri" panose="020F0502020204030204" pitchFamily="34" charset="0"/>
              </a:rPr>
              <a:t>2)</a:t>
            </a:r>
            <a:r>
              <a:rPr lang="en-US" sz="1900" b="0" i="0" dirty="0">
                <a:solidFill>
                  <a:schemeClr val="tx1">
                    <a:lumMod val="75000"/>
                    <a:lumOff val="25000"/>
                  </a:schemeClr>
                </a:solidFill>
                <a:effectLst/>
                <a:latin typeface="Calibri" panose="020F0502020204030204" pitchFamily="34" charset="0"/>
                <a:cs typeface="Calibri" panose="020F0502020204030204" pitchFamily="34" charset="0"/>
              </a:rPr>
              <a:t> k is an intermediate vertex in shortest path from </a:t>
            </a:r>
            <a:r>
              <a:rPr lang="en-US" sz="1900" b="0" i="0" dirty="0" err="1">
                <a:solidFill>
                  <a:schemeClr val="tx1">
                    <a:lumMod val="75000"/>
                    <a:lumOff val="25000"/>
                  </a:schemeClr>
                </a:solidFill>
                <a:effectLst/>
                <a:latin typeface="Calibri" panose="020F0502020204030204" pitchFamily="34" charset="0"/>
                <a:cs typeface="Calibri" panose="020F0502020204030204" pitchFamily="34" charset="0"/>
              </a:rPr>
              <a:t>i</a:t>
            </a:r>
            <a:r>
              <a:rPr lang="en-US" sz="1900" b="0" i="0" dirty="0">
                <a:solidFill>
                  <a:schemeClr val="tx1">
                    <a:lumMod val="75000"/>
                    <a:lumOff val="25000"/>
                  </a:schemeClr>
                </a:solidFill>
                <a:effectLst/>
                <a:latin typeface="Calibri" panose="020F0502020204030204" pitchFamily="34" charset="0"/>
                <a:cs typeface="Calibri" panose="020F0502020204030204" pitchFamily="34" charset="0"/>
              </a:rPr>
              <a:t> to j. We update the value of </a:t>
            </a:r>
            <a:r>
              <a:rPr lang="en-US" sz="1900" b="0" i="0" dirty="0" err="1">
                <a:solidFill>
                  <a:schemeClr val="tx1">
                    <a:lumMod val="75000"/>
                    <a:lumOff val="25000"/>
                  </a:schemeClr>
                </a:solidFill>
                <a:effectLst/>
                <a:latin typeface="Calibri" panose="020F0502020204030204" pitchFamily="34" charset="0"/>
                <a:cs typeface="Calibri" panose="020F0502020204030204" pitchFamily="34" charset="0"/>
              </a:rPr>
              <a:t>dist</a:t>
            </a:r>
            <a:r>
              <a:rPr lang="en-US" sz="1900" b="0" i="0" dirty="0">
                <a:solidFill>
                  <a:schemeClr val="tx1">
                    <a:lumMod val="75000"/>
                    <a:lumOff val="25000"/>
                  </a:schemeClr>
                </a:solidFill>
                <a:effectLst/>
                <a:latin typeface="Calibri" panose="020F0502020204030204" pitchFamily="34" charset="0"/>
                <a:cs typeface="Calibri" panose="020F0502020204030204" pitchFamily="34" charset="0"/>
              </a:rPr>
              <a:t>[</a:t>
            </a:r>
            <a:r>
              <a:rPr lang="en-US" sz="1900" b="0" i="0" dirty="0" err="1">
                <a:solidFill>
                  <a:schemeClr val="tx1">
                    <a:lumMod val="75000"/>
                    <a:lumOff val="25000"/>
                  </a:schemeClr>
                </a:solidFill>
                <a:effectLst/>
                <a:latin typeface="Calibri" panose="020F0502020204030204" pitchFamily="34" charset="0"/>
                <a:cs typeface="Calibri" panose="020F0502020204030204" pitchFamily="34" charset="0"/>
              </a:rPr>
              <a:t>i</a:t>
            </a:r>
            <a:r>
              <a:rPr lang="en-US" sz="1900" b="0" i="0" dirty="0">
                <a:solidFill>
                  <a:schemeClr val="tx1">
                    <a:lumMod val="75000"/>
                    <a:lumOff val="25000"/>
                  </a:schemeClr>
                </a:solidFill>
                <a:effectLst/>
                <a:latin typeface="Calibri" panose="020F0502020204030204" pitchFamily="34" charset="0"/>
                <a:cs typeface="Calibri" panose="020F0502020204030204" pitchFamily="34" charset="0"/>
              </a:rPr>
              <a:t>][j] as </a:t>
            </a:r>
            <a:r>
              <a:rPr lang="en-US" sz="1900" b="0" i="0" dirty="0" err="1">
                <a:solidFill>
                  <a:schemeClr val="tx1">
                    <a:lumMod val="75000"/>
                    <a:lumOff val="25000"/>
                  </a:schemeClr>
                </a:solidFill>
                <a:effectLst/>
                <a:latin typeface="Calibri" panose="020F0502020204030204" pitchFamily="34" charset="0"/>
                <a:cs typeface="Calibri" panose="020F0502020204030204" pitchFamily="34" charset="0"/>
              </a:rPr>
              <a:t>dist</a:t>
            </a:r>
            <a:r>
              <a:rPr lang="en-US" sz="1900" b="0" i="0" dirty="0">
                <a:solidFill>
                  <a:schemeClr val="tx1">
                    <a:lumMod val="75000"/>
                    <a:lumOff val="25000"/>
                  </a:schemeClr>
                </a:solidFill>
                <a:effectLst/>
                <a:latin typeface="Calibri" panose="020F0502020204030204" pitchFamily="34" charset="0"/>
                <a:cs typeface="Calibri" panose="020F0502020204030204" pitchFamily="34" charset="0"/>
              </a:rPr>
              <a:t>[</a:t>
            </a:r>
            <a:r>
              <a:rPr lang="en-US" sz="1900" b="0" i="0" dirty="0" err="1">
                <a:solidFill>
                  <a:schemeClr val="tx1">
                    <a:lumMod val="75000"/>
                    <a:lumOff val="25000"/>
                  </a:schemeClr>
                </a:solidFill>
                <a:effectLst/>
                <a:latin typeface="Calibri" panose="020F0502020204030204" pitchFamily="34" charset="0"/>
                <a:cs typeface="Calibri" panose="020F0502020204030204" pitchFamily="34" charset="0"/>
              </a:rPr>
              <a:t>i</a:t>
            </a:r>
            <a:r>
              <a:rPr lang="en-US" sz="1900" b="0" i="0" dirty="0">
                <a:solidFill>
                  <a:schemeClr val="tx1">
                    <a:lumMod val="75000"/>
                    <a:lumOff val="25000"/>
                  </a:schemeClr>
                </a:solidFill>
                <a:effectLst/>
                <a:latin typeface="Calibri" panose="020F0502020204030204" pitchFamily="34" charset="0"/>
                <a:cs typeface="Calibri" panose="020F0502020204030204" pitchFamily="34" charset="0"/>
              </a:rPr>
              <a:t>][k] + </a:t>
            </a:r>
            <a:r>
              <a:rPr lang="en-US" sz="1900" b="0" i="0" dirty="0" err="1">
                <a:solidFill>
                  <a:schemeClr val="tx1">
                    <a:lumMod val="75000"/>
                    <a:lumOff val="25000"/>
                  </a:schemeClr>
                </a:solidFill>
                <a:effectLst/>
                <a:latin typeface="Calibri" panose="020F0502020204030204" pitchFamily="34" charset="0"/>
                <a:cs typeface="Calibri" panose="020F0502020204030204" pitchFamily="34" charset="0"/>
              </a:rPr>
              <a:t>dist</a:t>
            </a:r>
            <a:r>
              <a:rPr lang="en-US" sz="1900" b="0" i="0" dirty="0">
                <a:solidFill>
                  <a:schemeClr val="tx1">
                    <a:lumMod val="75000"/>
                    <a:lumOff val="25000"/>
                  </a:schemeClr>
                </a:solidFill>
                <a:effectLst/>
                <a:latin typeface="Calibri" panose="020F0502020204030204" pitchFamily="34" charset="0"/>
                <a:cs typeface="Calibri" panose="020F0502020204030204" pitchFamily="34" charset="0"/>
              </a:rPr>
              <a:t>[k][j] if </a:t>
            </a:r>
            <a:r>
              <a:rPr lang="en-US" sz="1900" b="0" i="0" dirty="0" err="1">
                <a:solidFill>
                  <a:schemeClr val="tx1">
                    <a:lumMod val="75000"/>
                    <a:lumOff val="25000"/>
                  </a:schemeClr>
                </a:solidFill>
                <a:effectLst/>
                <a:latin typeface="Calibri" panose="020F0502020204030204" pitchFamily="34" charset="0"/>
                <a:cs typeface="Calibri" panose="020F0502020204030204" pitchFamily="34" charset="0"/>
              </a:rPr>
              <a:t>dist</a:t>
            </a:r>
            <a:r>
              <a:rPr lang="en-US" sz="1900" b="0" i="0" dirty="0">
                <a:solidFill>
                  <a:schemeClr val="tx1">
                    <a:lumMod val="75000"/>
                    <a:lumOff val="25000"/>
                  </a:schemeClr>
                </a:solidFill>
                <a:effectLst/>
                <a:latin typeface="Calibri" panose="020F0502020204030204" pitchFamily="34" charset="0"/>
                <a:cs typeface="Calibri" panose="020F0502020204030204" pitchFamily="34" charset="0"/>
              </a:rPr>
              <a:t>[</a:t>
            </a:r>
            <a:r>
              <a:rPr lang="en-US" sz="1900" b="0" i="0" dirty="0" err="1">
                <a:solidFill>
                  <a:schemeClr val="tx1">
                    <a:lumMod val="75000"/>
                    <a:lumOff val="25000"/>
                  </a:schemeClr>
                </a:solidFill>
                <a:effectLst/>
                <a:latin typeface="Calibri" panose="020F0502020204030204" pitchFamily="34" charset="0"/>
                <a:cs typeface="Calibri" panose="020F0502020204030204" pitchFamily="34" charset="0"/>
              </a:rPr>
              <a:t>i</a:t>
            </a:r>
            <a:r>
              <a:rPr lang="en-US" sz="1900" b="0" i="0" dirty="0">
                <a:solidFill>
                  <a:schemeClr val="tx1">
                    <a:lumMod val="75000"/>
                    <a:lumOff val="25000"/>
                  </a:schemeClr>
                </a:solidFill>
                <a:effectLst/>
                <a:latin typeface="Calibri" panose="020F0502020204030204" pitchFamily="34" charset="0"/>
                <a:cs typeface="Calibri" panose="020F0502020204030204" pitchFamily="34" charset="0"/>
              </a:rPr>
              <a:t>][j] &gt; </a:t>
            </a:r>
            <a:r>
              <a:rPr lang="en-US" sz="1900" b="0" i="0" dirty="0" err="1">
                <a:solidFill>
                  <a:schemeClr val="tx1">
                    <a:lumMod val="75000"/>
                    <a:lumOff val="25000"/>
                  </a:schemeClr>
                </a:solidFill>
                <a:effectLst/>
                <a:latin typeface="Calibri" panose="020F0502020204030204" pitchFamily="34" charset="0"/>
                <a:cs typeface="Calibri" panose="020F0502020204030204" pitchFamily="34" charset="0"/>
              </a:rPr>
              <a:t>dist</a:t>
            </a:r>
            <a:r>
              <a:rPr lang="en-US" sz="1900" b="0" i="0" dirty="0">
                <a:solidFill>
                  <a:schemeClr val="tx1">
                    <a:lumMod val="75000"/>
                    <a:lumOff val="25000"/>
                  </a:schemeClr>
                </a:solidFill>
                <a:effectLst/>
                <a:latin typeface="Calibri" panose="020F0502020204030204" pitchFamily="34" charset="0"/>
                <a:cs typeface="Calibri" panose="020F0502020204030204" pitchFamily="34" charset="0"/>
              </a:rPr>
              <a:t>[</a:t>
            </a:r>
            <a:r>
              <a:rPr lang="en-US" sz="1900" b="0" i="0" dirty="0" err="1">
                <a:solidFill>
                  <a:schemeClr val="tx1">
                    <a:lumMod val="75000"/>
                    <a:lumOff val="25000"/>
                  </a:schemeClr>
                </a:solidFill>
                <a:effectLst/>
                <a:latin typeface="Calibri" panose="020F0502020204030204" pitchFamily="34" charset="0"/>
                <a:cs typeface="Calibri" panose="020F0502020204030204" pitchFamily="34" charset="0"/>
              </a:rPr>
              <a:t>i</a:t>
            </a:r>
            <a:r>
              <a:rPr lang="en-US" sz="1900" b="0" i="0" dirty="0">
                <a:solidFill>
                  <a:schemeClr val="tx1">
                    <a:lumMod val="75000"/>
                    <a:lumOff val="25000"/>
                  </a:schemeClr>
                </a:solidFill>
                <a:effectLst/>
                <a:latin typeface="Calibri" panose="020F0502020204030204" pitchFamily="34" charset="0"/>
                <a:cs typeface="Calibri" panose="020F0502020204030204" pitchFamily="34" charset="0"/>
              </a:rPr>
              <a:t>][k] + </a:t>
            </a:r>
            <a:r>
              <a:rPr lang="en-US" sz="1900" b="0" i="0" dirty="0" err="1">
                <a:solidFill>
                  <a:schemeClr val="tx1">
                    <a:lumMod val="75000"/>
                    <a:lumOff val="25000"/>
                  </a:schemeClr>
                </a:solidFill>
                <a:effectLst/>
                <a:latin typeface="Calibri" panose="020F0502020204030204" pitchFamily="34" charset="0"/>
                <a:cs typeface="Calibri" panose="020F0502020204030204" pitchFamily="34" charset="0"/>
              </a:rPr>
              <a:t>dist</a:t>
            </a:r>
            <a:r>
              <a:rPr lang="en-US" sz="1900" b="0" i="0" dirty="0">
                <a:solidFill>
                  <a:schemeClr val="tx1">
                    <a:lumMod val="75000"/>
                    <a:lumOff val="25000"/>
                  </a:schemeClr>
                </a:solidFill>
                <a:effectLst/>
                <a:latin typeface="Calibri" panose="020F0502020204030204" pitchFamily="34" charset="0"/>
                <a:cs typeface="Calibri" panose="020F0502020204030204" pitchFamily="34" charset="0"/>
              </a:rPr>
              <a:t>[k][j]</a:t>
            </a:r>
          </a:p>
          <a:p>
            <a:pPr algn="l" fontAlgn="base"/>
            <a:r>
              <a:rPr lang="en-US" sz="1900" b="0" i="0" dirty="0">
                <a:solidFill>
                  <a:schemeClr val="tx1">
                    <a:lumMod val="75000"/>
                    <a:lumOff val="25000"/>
                  </a:schemeClr>
                </a:solidFill>
                <a:effectLst/>
                <a:latin typeface="Calibri" panose="020F0502020204030204" pitchFamily="34" charset="0"/>
                <a:cs typeface="Calibri" panose="020F0502020204030204" pitchFamily="34" charset="0"/>
              </a:rPr>
              <a:t>The following figure shows the above optimal substructure property in the all-pairs shortest path problem.</a:t>
            </a:r>
          </a:p>
          <a:p>
            <a:pPr algn="l" fontAlgn="base"/>
            <a:endParaRPr lang="en-US" sz="1900" b="0" i="0" dirty="0">
              <a:solidFill>
                <a:schemeClr val="tx1">
                  <a:lumMod val="75000"/>
                  <a:lumOff val="25000"/>
                </a:schemeClr>
              </a:solidFill>
              <a:effectLst/>
              <a:latin typeface="Calibri" panose="020F0502020204030204" pitchFamily="34" charset="0"/>
              <a:cs typeface="Calibri" panose="020F0502020204030204" pitchFamily="34" charset="0"/>
            </a:endParaRPr>
          </a:p>
          <a:p>
            <a:endParaRPr lang="en-IN" sz="1900" dirty="0">
              <a:solidFill>
                <a:schemeClr val="tx1">
                  <a:lumMod val="75000"/>
                  <a:lumOff val="25000"/>
                </a:schemeClr>
              </a:solidFill>
              <a:latin typeface="Calibri" panose="020F0502020204030204" pitchFamily="34" charset="0"/>
              <a:cs typeface="Calibri" panose="020F0502020204030204" pitchFamily="34" charset="0"/>
            </a:endParaRPr>
          </a:p>
        </p:txBody>
      </p:sp>
      <p:pic>
        <p:nvPicPr>
          <p:cNvPr id="1026" name="Picture 2">
            <a:extLst>
              <a:ext uri="{FF2B5EF4-FFF2-40B4-BE49-F238E27FC236}">
                <a16:creationId xmlns:a16="http://schemas.microsoft.com/office/drawing/2014/main" id="{3E8CD2A3-018D-463F-B17F-5D22862EED08}"/>
              </a:ext>
            </a:extLst>
          </p:cNvPr>
          <p:cNvPicPr>
            <a:picLocks noChangeAspect="1" noChangeArrowheads="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colorTemperature colorTemp="7336"/>
                    </a14:imgEffect>
                  </a14:imgLayer>
                </a14:imgProps>
              </a:ext>
              <a:ext uri="{28A0092B-C50C-407E-A947-70E740481C1C}">
                <a14:useLocalDpi xmlns:a14="http://schemas.microsoft.com/office/drawing/2010/main" val="0"/>
              </a:ext>
            </a:extLst>
          </a:blip>
          <a:srcRect/>
          <a:stretch>
            <a:fillRect/>
          </a:stretch>
        </p:blipFill>
        <p:spPr bwMode="auto">
          <a:xfrm>
            <a:off x="2176462" y="4425950"/>
            <a:ext cx="7839075" cy="1314450"/>
          </a:xfrm>
          <a:prstGeom prst="rect">
            <a:avLst/>
          </a:prstGeom>
          <a:pattFill prst="pct5">
            <a:fgClr>
              <a:schemeClr val="accent1"/>
            </a:fgClr>
            <a:bgClr>
              <a:schemeClr val="bg1"/>
            </a:bgClr>
          </a:pattFill>
        </p:spPr>
      </p:pic>
    </p:spTree>
    <p:extLst>
      <p:ext uri="{BB962C8B-B14F-4D97-AF65-F5344CB8AC3E}">
        <p14:creationId xmlns:p14="http://schemas.microsoft.com/office/powerpoint/2010/main" val="2734993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788D53-7329-4B7E-8460-027C97B47F16}"/>
              </a:ext>
            </a:extLst>
          </p:cNvPr>
          <p:cNvSpPr>
            <a:spLocks noGrp="1"/>
          </p:cNvSpPr>
          <p:nvPr>
            <p:ph type="title"/>
          </p:nvPr>
        </p:nvSpPr>
        <p:spPr/>
        <p:txBody>
          <a:bodyPr/>
          <a:lstStyle/>
          <a:p>
            <a:r>
              <a:rPr lang="en-IN" dirty="0">
                <a:latin typeface="Calibri" panose="020F0502020204030204" pitchFamily="34" charset="0"/>
                <a:cs typeface="Calibri" panose="020F0502020204030204" pitchFamily="34" charset="0"/>
              </a:rPr>
              <a:t>Example</a:t>
            </a:r>
          </a:p>
        </p:txBody>
      </p:sp>
      <p:pic>
        <p:nvPicPr>
          <p:cNvPr id="2050" name="Picture 2" descr="Floyd-Warshall algorithm">
            <a:extLst>
              <a:ext uri="{FF2B5EF4-FFF2-40B4-BE49-F238E27FC236}">
                <a16:creationId xmlns:a16="http://schemas.microsoft.com/office/drawing/2014/main" id="{5E134161-1298-41B6-BA39-4678893A458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97280" y="3190746"/>
            <a:ext cx="9657916" cy="28997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6022000-C532-4082-8DF6-EE470A539A99}"/>
              </a:ext>
            </a:extLst>
          </p:cNvPr>
          <p:cNvPicPr>
            <a:picLocks noChangeAspect="1"/>
          </p:cNvPicPr>
          <p:nvPr/>
        </p:nvPicPr>
        <p:blipFill>
          <a:blip r:embed="rId3">
            <a:duotone>
              <a:prstClr val="black"/>
              <a:schemeClr val="accent1">
                <a:tint val="45000"/>
                <a:satMod val="400000"/>
              </a:schemeClr>
            </a:duotone>
          </a:blip>
          <a:stretch>
            <a:fillRect/>
          </a:stretch>
        </p:blipFill>
        <p:spPr>
          <a:xfrm>
            <a:off x="835342" y="2204764"/>
            <a:ext cx="10582275" cy="828675"/>
          </a:xfrm>
          <a:prstGeom prst="rect">
            <a:avLst/>
          </a:prstGeom>
        </p:spPr>
      </p:pic>
    </p:spTree>
    <p:extLst>
      <p:ext uri="{BB962C8B-B14F-4D97-AF65-F5344CB8AC3E}">
        <p14:creationId xmlns:p14="http://schemas.microsoft.com/office/powerpoint/2010/main" val="3860483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E9EB5-9996-41C4-87DA-E261C743AA87}"/>
              </a:ext>
            </a:extLst>
          </p:cNvPr>
          <p:cNvSpPr>
            <a:spLocks noGrp="1"/>
          </p:cNvSpPr>
          <p:nvPr>
            <p:ph type="title"/>
          </p:nvPr>
        </p:nvSpPr>
        <p:spPr/>
        <p:txBody>
          <a:bodyPr/>
          <a:lstStyle/>
          <a:p>
            <a:r>
              <a:rPr lang="en-IN" dirty="0">
                <a:latin typeface="Calibri" panose="020F0502020204030204" pitchFamily="34" charset="0"/>
                <a:cs typeface="Calibri" panose="020F0502020204030204" pitchFamily="34" charset="0"/>
              </a:rPr>
              <a:t>Graph</a:t>
            </a:r>
          </a:p>
        </p:txBody>
      </p:sp>
      <p:pic>
        <p:nvPicPr>
          <p:cNvPr id="5" name="Content Placeholder 4">
            <a:extLst>
              <a:ext uri="{FF2B5EF4-FFF2-40B4-BE49-F238E27FC236}">
                <a16:creationId xmlns:a16="http://schemas.microsoft.com/office/drawing/2014/main" id="{9119B8E1-B724-4037-986C-E443C1975A64}"/>
              </a:ext>
            </a:extLst>
          </p:cNvPr>
          <p:cNvPicPr>
            <a:picLocks noGrp="1" noChangeAspect="1"/>
          </p:cNvPicPr>
          <p:nvPr>
            <p:ph idx="1"/>
          </p:nvPr>
        </p:nvPicPr>
        <p:blipFill>
          <a:blip r:embed="rId2"/>
          <a:stretch>
            <a:fillRect/>
          </a:stretch>
        </p:blipFill>
        <p:spPr>
          <a:xfrm>
            <a:off x="2951880" y="2418351"/>
            <a:ext cx="6002430" cy="3530165"/>
          </a:xfrm>
        </p:spPr>
      </p:pic>
    </p:spTree>
    <p:extLst>
      <p:ext uri="{BB962C8B-B14F-4D97-AF65-F5344CB8AC3E}">
        <p14:creationId xmlns:p14="http://schemas.microsoft.com/office/powerpoint/2010/main" val="239873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C4678E-6D56-468A-BEC1-328162119BFE}"/>
              </a:ext>
            </a:extLst>
          </p:cNvPr>
          <p:cNvSpPr>
            <a:spLocks noGrp="1"/>
          </p:cNvSpPr>
          <p:nvPr>
            <p:ph type="title"/>
          </p:nvPr>
        </p:nvSpPr>
        <p:spPr/>
        <p:txBody>
          <a:bodyPr/>
          <a:lstStyle/>
          <a:p>
            <a:r>
              <a:rPr lang="en-IN" dirty="0">
                <a:latin typeface="Calibri" panose="020F0502020204030204" pitchFamily="34" charset="0"/>
                <a:cs typeface="Calibri" panose="020F0502020204030204" pitchFamily="34" charset="0"/>
              </a:rPr>
              <a:t>Code</a:t>
            </a:r>
          </a:p>
        </p:txBody>
      </p:sp>
      <p:pic>
        <p:nvPicPr>
          <p:cNvPr id="10" name="Content Placeholder 9">
            <a:extLst>
              <a:ext uri="{FF2B5EF4-FFF2-40B4-BE49-F238E27FC236}">
                <a16:creationId xmlns:a16="http://schemas.microsoft.com/office/drawing/2014/main" id="{2B1FFA05-E67F-4882-939E-6BF9E4361279}"/>
              </a:ext>
            </a:extLst>
          </p:cNvPr>
          <p:cNvPicPr>
            <a:picLocks noGrp="1" noChangeAspect="1"/>
          </p:cNvPicPr>
          <p:nvPr>
            <p:ph idx="1"/>
          </p:nvPr>
        </p:nvPicPr>
        <p:blipFill rotWithShape="1">
          <a:blip r:embed="rId2"/>
          <a:srcRect l="363" t="675"/>
          <a:stretch/>
        </p:blipFill>
        <p:spPr>
          <a:xfrm>
            <a:off x="2844801" y="1958112"/>
            <a:ext cx="6410035" cy="4418791"/>
          </a:xfrm>
        </p:spPr>
      </p:pic>
    </p:spTree>
    <p:extLst>
      <p:ext uri="{BB962C8B-B14F-4D97-AF65-F5344CB8AC3E}">
        <p14:creationId xmlns:p14="http://schemas.microsoft.com/office/powerpoint/2010/main" val="22208490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B451974-8EDA-4648-BAE9-09FCAC49C0CA}"/>
              </a:ext>
            </a:extLst>
          </p:cNvPr>
          <p:cNvPicPr>
            <a:picLocks noChangeAspect="1"/>
          </p:cNvPicPr>
          <p:nvPr/>
        </p:nvPicPr>
        <p:blipFill>
          <a:blip r:embed="rId2"/>
          <a:stretch>
            <a:fillRect/>
          </a:stretch>
        </p:blipFill>
        <p:spPr>
          <a:xfrm>
            <a:off x="1321666" y="361949"/>
            <a:ext cx="8745970" cy="5663579"/>
          </a:xfrm>
          <a:prstGeom prst="rect">
            <a:avLst/>
          </a:prstGeom>
        </p:spPr>
      </p:pic>
    </p:spTree>
    <p:extLst>
      <p:ext uri="{BB962C8B-B14F-4D97-AF65-F5344CB8AC3E}">
        <p14:creationId xmlns:p14="http://schemas.microsoft.com/office/powerpoint/2010/main" val="2633583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5F798FA-C681-474C-8433-CFE26AB57939}"/>
              </a:ext>
            </a:extLst>
          </p:cNvPr>
          <p:cNvPicPr>
            <a:picLocks noChangeAspect="1"/>
          </p:cNvPicPr>
          <p:nvPr/>
        </p:nvPicPr>
        <p:blipFill>
          <a:blip r:embed="rId2"/>
          <a:stretch>
            <a:fillRect/>
          </a:stretch>
        </p:blipFill>
        <p:spPr>
          <a:xfrm>
            <a:off x="685944" y="1662401"/>
            <a:ext cx="10831801" cy="3388410"/>
          </a:xfrm>
          <a:prstGeom prst="rect">
            <a:avLst/>
          </a:prstGeom>
        </p:spPr>
      </p:pic>
    </p:spTree>
    <p:extLst>
      <p:ext uri="{BB962C8B-B14F-4D97-AF65-F5344CB8AC3E}">
        <p14:creationId xmlns:p14="http://schemas.microsoft.com/office/powerpoint/2010/main" val="3879745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6CB32-901A-4DA0-AA8A-9A7B5A88BFCD}"/>
              </a:ext>
            </a:extLst>
          </p:cNvPr>
          <p:cNvSpPr>
            <a:spLocks noGrp="1"/>
          </p:cNvSpPr>
          <p:nvPr>
            <p:ph type="title"/>
          </p:nvPr>
        </p:nvSpPr>
        <p:spPr>
          <a:xfrm>
            <a:off x="1097280" y="286603"/>
            <a:ext cx="10058400" cy="1450757"/>
          </a:xfrm>
        </p:spPr>
        <p:txBody>
          <a:bodyPr>
            <a:normAutofit/>
          </a:bodyPr>
          <a:lstStyle/>
          <a:p>
            <a:r>
              <a:rPr lang="en-US" dirty="0">
                <a:latin typeface="Calibri" panose="020F0502020204030204" pitchFamily="34" charset="0"/>
                <a:cs typeface="Calibri" panose="020F0502020204030204" pitchFamily="34" charset="0"/>
              </a:rPr>
              <a:t>Group Members :</a:t>
            </a:r>
          </a:p>
        </p:txBody>
      </p:sp>
      <p:sp>
        <p:nvSpPr>
          <p:cNvPr id="4" name="Content Placeholder 3">
            <a:extLst>
              <a:ext uri="{FF2B5EF4-FFF2-40B4-BE49-F238E27FC236}">
                <a16:creationId xmlns:a16="http://schemas.microsoft.com/office/drawing/2014/main" id="{28ABC99F-3B5C-495C-AF93-BB58241D4272}"/>
              </a:ext>
            </a:extLst>
          </p:cNvPr>
          <p:cNvSpPr>
            <a:spLocks noGrp="1"/>
          </p:cNvSpPr>
          <p:nvPr>
            <p:ph idx="1"/>
          </p:nvPr>
        </p:nvSpPr>
        <p:spPr>
          <a:xfrm>
            <a:off x="1219200" y="2477657"/>
            <a:ext cx="9936480" cy="2851726"/>
          </a:xfrm>
        </p:spPr>
        <p:txBody>
          <a:bodyPr>
            <a:normAutofit/>
          </a:bodyPr>
          <a:lstStyle/>
          <a:p>
            <a:r>
              <a:rPr lang="en-IN" sz="3200" b="1" i="1" dirty="0">
                <a:latin typeface="Calibri" panose="020F0502020204030204" pitchFamily="34" charset="0"/>
                <a:cs typeface="Calibri" panose="020F0502020204030204" pitchFamily="34" charset="0"/>
              </a:rPr>
              <a:t>- SHAIK HASEEB UR RAHMAN (18BCE0646)</a:t>
            </a:r>
          </a:p>
          <a:p>
            <a:r>
              <a:rPr lang="en-IN" sz="3200" b="1" i="1" dirty="0">
                <a:latin typeface="Calibri" panose="020F0502020204030204" pitchFamily="34" charset="0"/>
                <a:cs typeface="Calibri" panose="020F0502020204030204" pitchFamily="34" charset="0"/>
              </a:rPr>
              <a:t>- MOITRISH SINHA (18BCE0617)</a:t>
            </a:r>
          </a:p>
          <a:p>
            <a:r>
              <a:rPr lang="en-IN" sz="3200" b="1" i="1" dirty="0">
                <a:latin typeface="Calibri" panose="020F0502020204030204" pitchFamily="34" charset="0"/>
                <a:cs typeface="Calibri" panose="020F0502020204030204" pitchFamily="34" charset="0"/>
              </a:rPr>
              <a:t>- LAKSHIT DUA (18BCE0824)</a:t>
            </a:r>
          </a:p>
          <a:p>
            <a:r>
              <a:rPr lang="en-IN" sz="3200" b="1" i="1" dirty="0">
                <a:latin typeface="Calibri" panose="020F0502020204030204" pitchFamily="34" charset="0"/>
                <a:cs typeface="Calibri" panose="020F0502020204030204" pitchFamily="34" charset="0"/>
              </a:rPr>
              <a:t>- MOHAMMAD AMAN MIRZA (18BCE0583)</a:t>
            </a:r>
          </a:p>
        </p:txBody>
      </p:sp>
    </p:spTree>
    <p:extLst>
      <p:ext uri="{BB962C8B-B14F-4D97-AF65-F5344CB8AC3E}">
        <p14:creationId xmlns:p14="http://schemas.microsoft.com/office/powerpoint/2010/main" val="24825468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AF4AC-C615-41E3-8517-79CF67506DA5}"/>
              </a:ext>
            </a:extLst>
          </p:cNvPr>
          <p:cNvSpPr>
            <a:spLocks noGrp="1"/>
          </p:cNvSpPr>
          <p:nvPr>
            <p:ph type="title"/>
          </p:nvPr>
        </p:nvSpPr>
        <p:spPr/>
        <p:txBody>
          <a:bodyPr/>
          <a:lstStyle/>
          <a:p>
            <a:r>
              <a:rPr lang="en-IN" dirty="0">
                <a:latin typeface="Calibri" panose="020F0502020204030204" pitchFamily="34" charset="0"/>
                <a:cs typeface="Calibri" panose="020F0502020204030204" pitchFamily="34" charset="0"/>
              </a:rPr>
              <a:t>Output</a:t>
            </a:r>
          </a:p>
        </p:txBody>
      </p:sp>
      <p:pic>
        <p:nvPicPr>
          <p:cNvPr id="13" name="Content Placeholder 12">
            <a:extLst>
              <a:ext uri="{FF2B5EF4-FFF2-40B4-BE49-F238E27FC236}">
                <a16:creationId xmlns:a16="http://schemas.microsoft.com/office/drawing/2014/main" id="{EB160316-CCEB-48F0-BF56-6CA2C7496919}"/>
              </a:ext>
            </a:extLst>
          </p:cNvPr>
          <p:cNvPicPr>
            <a:picLocks noGrp="1" noChangeAspect="1"/>
          </p:cNvPicPr>
          <p:nvPr>
            <p:ph idx="1"/>
          </p:nvPr>
        </p:nvPicPr>
        <p:blipFill>
          <a:blip r:embed="rId2"/>
          <a:stretch>
            <a:fillRect/>
          </a:stretch>
        </p:blipFill>
        <p:spPr>
          <a:xfrm>
            <a:off x="1096963" y="2372878"/>
            <a:ext cx="10058400" cy="3231431"/>
          </a:xfrm>
        </p:spPr>
      </p:pic>
      <p:pic>
        <p:nvPicPr>
          <p:cNvPr id="14" name="Content Placeholder 4">
            <a:extLst>
              <a:ext uri="{FF2B5EF4-FFF2-40B4-BE49-F238E27FC236}">
                <a16:creationId xmlns:a16="http://schemas.microsoft.com/office/drawing/2014/main" id="{345DC07A-9EED-4397-9182-20ADE1CC1611}"/>
              </a:ext>
            </a:extLst>
          </p:cNvPr>
          <p:cNvPicPr>
            <a:picLocks noChangeAspect="1"/>
          </p:cNvPicPr>
          <p:nvPr/>
        </p:nvPicPr>
        <p:blipFill>
          <a:blip r:embed="rId3"/>
          <a:stretch>
            <a:fillRect/>
          </a:stretch>
        </p:blipFill>
        <p:spPr>
          <a:xfrm>
            <a:off x="6096000" y="2553083"/>
            <a:ext cx="4881667" cy="2871019"/>
          </a:xfrm>
          <a:prstGeom prst="rect">
            <a:avLst/>
          </a:prstGeom>
        </p:spPr>
      </p:pic>
    </p:spTree>
    <p:extLst>
      <p:ext uri="{BB962C8B-B14F-4D97-AF65-F5344CB8AC3E}">
        <p14:creationId xmlns:p14="http://schemas.microsoft.com/office/powerpoint/2010/main" val="5184839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D8287-4060-475A-922C-6E2E7BBA9CA7}"/>
              </a:ext>
            </a:extLst>
          </p:cNvPr>
          <p:cNvSpPr>
            <a:spLocks noGrp="1"/>
          </p:cNvSpPr>
          <p:nvPr>
            <p:ph type="title"/>
          </p:nvPr>
        </p:nvSpPr>
        <p:spPr/>
        <p:txBody>
          <a:bodyPr/>
          <a:lstStyle/>
          <a:p>
            <a:r>
              <a:rPr lang="en-IN" dirty="0">
                <a:latin typeface="Calibri" panose="020F0502020204030204" pitchFamily="34" charset="0"/>
                <a:cs typeface="Calibri" panose="020F0502020204030204" pitchFamily="34" charset="0"/>
              </a:rPr>
              <a:t>Time Complexity</a:t>
            </a:r>
          </a:p>
        </p:txBody>
      </p:sp>
      <p:pic>
        <p:nvPicPr>
          <p:cNvPr id="5" name="Content Placeholder 4">
            <a:extLst>
              <a:ext uri="{FF2B5EF4-FFF2-40B4-BE49-F238E27FC236}">
                <a16:creationId xmlns:a16="http://schemas.microsoft.com/office/drawing/2014/main" id="{D46CC84A-9324-415A-BF50-62E199745839}"/>
              </a:ext>
            </a:extLst>
          </p:cNvPr>
          <p:cNvPicPr>
            <a:picLocks noGrp="1" noChangeAspect="1"/>
          </p:cNvPicPr>
          <p:nvPr>
            <p:ph idx="1"/>
          </p:nvPr>
        </p:nvPicPr>
        <p:blipFill>
          <a:blip r:embed="rId2"/>
          <a:stretch>
            <a:fillRect/>
          </a:stretch>
        </p:blipFill>
        <p:spPr>
          <a:xfrm>
            <a:off x="2978566" y="2034309"/>
            <a:ext cx="6244193" cy="4283364"/>
          </a:xfrm>
        </p:spPr>
      </p:pic>
    </p:spTree>
    <p:extLst>
      <p:ext uri="{BB962C8B-B14F-4D97-AF65-F5344CB8AC3E}">
        <p14:creationId xmlns:p14="http://schemas.microsoft.com/office/powerpoint/2010/main" val="15914050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DAF32C-02F2-4C95-9846-B0BC1FB90004}"/>
              </a:ext>
            </a:extLst>
          </p:cNvPr>
          <p:cNvSpPr txBox="1"/>
          <p:nvPr/>
        </p:nvSpPr>
        <p:spPr>
          <a:xfrm>
            <a:off x="563418" y="424873"/>
            <a:ext cx="11092873" cy="5786199"/>
          </a:xfrm>
          <a:prstGeom prst="rect">
            <a:avLst/>
          </a:prstGeom>
          <a:noFill/>
        </p:spPr>
        <p:txBody>
          <a:bodyPr wrap="square" rtlCol="0">
            <a:spAutoFit/>
          </a:bodyPr>
          <a:lstStyle/>
          <a:p>
            <a:r>
              <a:rPr lang="en-IN" sz="2800" b="1" dirty="0">
                <a:solidFill>
                  <a:schemeClr val="tx1">
                    <a:lumMod val="75000"/>
                    <a:lumOff val="25000"/>
                  </a:schemeClr>
                </a:solidFill>
                <a:latin typeface="Calibri" panose="020F0502020204030204" pitchFamily="34" charset="0"/>
                <a:cs typeface="Calibri" panose="020F0502020204030204" pitchFamily="34" charset="0"/>
              </a:rPr>
              <a:t>2) Bellman – Ford Algorithm</a:t>
            </a:r>
          </a:p>
          <a:p>
            <a:endParaRPr lang="en-IN" sz="1900" dirty="0">
              <a:solidFill>
                <a:schemeClr val="tx1">
                  <a:lumMod val="75000"/>
                  <a:lumOff val="25000"/>
                </a:schemeClr>
              </a:solidFill>
              <a:latin typeface="Calibri" panose="020F0502020204030204" pitchFamily="34" charset="0"/>
              <a:cs typeface="Calibri" panose="020F0502020204030204" pitchFamily="34" charset="0"/>
            </a:endParaRPr>
          </a:p>
          <a:p>
            <a:r>
              <a:rPr lang="en-US" sz="1900" b="0" dirty="0">
                <a:solidFill>
                  <a:schemeClr val="tx1">
                    <a:lumMod val="75000"/>
                    <a:lumOff val="25000"/>
                  </a:schemeClr>
                </a:solidFill>
                <a:effectLst/>
                <a:latin typeface="Calibri" panose="020F0502020204030204" pitchFamily="34" charset="0"/>
                <a:cs typeface="Calibri" panose="020F0502020204030204" pitchFamily="34" charset="0"/>
              </a:rPr>
              <a:t>Given a graph and a source vertex </a:t>
            </a:r>
            <a:r>
              <a:rPr lang="en-US" sz="1900" b="0" dirty="0" err="1">
                <a:solidFill>
                  <a:schemeClr val="tx1">
                    <a:lumMod val="75000"/>
                    <a:lumOff val="25000"/>
                  </a:schemeClr>
                </a:solidFill>
                <a:effectLst/>
                <a:latin typeface="Calibri" panose="020F0502020204030204" pitchFamily="34" charset="0"/>
                <a:cs typeface="Calibri" panose="020F0502020204030204" pitchFamily="34" charset="0"/>
              </a:rPr>
              <a:t>src</a:t>
            </a:r>
            <a:r>
              <a:rPr lang="en-US" sz="1900" b="0" dirty="0">
                <a:solidFill>
                  <a:schemeClr val="tx1">
                    <a:lumMod val="75000"/>
                    <a:lumOff val="25000"/>
                  </a:schemeClr>
                </a:solidFill>
                <a:effectLst/>
                <a:latin typeface="Calibri" panose="020F0502020204030204" pitchFamily="34" charset="0"/>
                <a:cs typeface="Calibri" panose="020F0502020204030204" pitchFamily="34" charset="0"/>
              </a:rPr>
              <a:t> in graph, find shortest paths from </a:t>
            </a:r>
            <a:r>
              <a:rPr lang="en-US" sz="1900" b="0" dirty="0" err="1">
                <a:solidFill>
                  <a:schemeClr val="tx1">
                    <a:lumMod val="75000"/>
                    <a:lumOff val="25000"/>
                  </a:schemeClr>
                </a:solidFill>
                <a:effectLst/>
                <a:latin typeface="Calibri" panose="020F0502020204030204" pitchFamily="34" charset="0"/>
                <a:cs typeface="Calibri" panose="020F0502020204030204" pitchFamily="34" charset="0"/>
              </a:rPr>
              <a:t>src</a:t>
            </a:r>
            <a:r>
              <a:rPr lang="en-US" sz="1900" b="0" dirty="0">
                <a:solidFill>
                  <a:schemeClr val="tx1">
                    <a:lumMod val="75000"/>
                    <a:lumOff val="25000"/>
                  </a:schemeClr>
                </a:solidFill>
                <a:effectLst/>
                <a:latin typeface="Calibri" panose="020F0502020204030204" pitchFamily="34" charset="0"/>
                <a:cs typeface="Calibri" panose="020F0502020204030204" pitchFamily="34" charset="0"/>
              </a:rPr>
              <a:t> to all vertices in the given graph. The graph may contain negative weight edges.</a:t>
            </a:r>
            <a:br>
              <a:rPr lang="en-US" sz="1900" dirty="0">
                <a:solidFill>
                  <a:schemeClr val="tx1">
                    <a:lumMod val="75000"/>
                    <a:lumOff val="25000"/>
                  </a:schemeClr>
                </a:solidFill>
                <a:latin typeface="Calibri" panose="020F0502020204030204" pitchFamily="34" charset="0"/>
                <a:cs typeface="Calibri" panose="020F0502020204030204" pitchFamily="34" charset="0"/>
              </a:rPr>
            </a:br>
            <a:r>
              <a:rPr lang="en-US" sz="1900" b="0" dirty="0">
                <a:solidFill>
                  <a:schemeClr val="tx1">
                    <a:lumMod val="75000"/>
                    <a:lumOff val="25000"/>
                  </a:schemeClr>
                </a:solidFill>
                <a:effectLst/>
                <a:latin typeface="Calibri" panose="020F0502020204030204" pitchFamily="34" charset="0"/>
                <a:cs typeface="Calibri" panose="020F0502020204030204" pitchFamily="34" charset="0"/>
              </a:rPr>
              <a:t>We have discussed </a:t>
            </a:r>
            <a:r>
              <a:rPr lang="en-US" sz="1900" dirty="0">
                <a:solidFill>
                  <a:schemeClr val="tx1">
                    <a:lumMod val="75000"/>
                    <a:lumOff val="25000"/>
                  </a:schemeClr>
                </a:solidFill>
                <a:latin typeface="Calibri" panose="020F0502020204030204" pitchFamily="34" charset="0"/>
                <a:cs typeface="Calibri" panose="020F0502020204030204" pitchFamily="34" charset="0"/>
              </a:rPr>
              <a:t>Dijkstra’s algorithm</a:t>
            </a:r>
            <a:r>
              <a:rPr lang="en-US" sz="1900" b="0" dirty="0">
                <a:solidFill>
                  <a:schemeClr val="tx1">
                    <a:lumMod val="75000"/>
                    <a:lumOff val="25000"/>
                  </a:schemeClr>
                </a:solidFill>
                <a:effectLst/>
                <a:latin typeface="Calibri" panose="020F0502020204030204" pitchFamily="34" charset="0"/>
                <a:cs typeface="Calibri" panose="020F0502020204030204" pitchFamily="34" charset="0"/>
              </a:rPr>
              <a:t> for this problem. Dijkstra’s algorithm is a Greedy algorithm and time complexity is O(</a:t>
            </a:r>
            <a:r>
              <a:rPr lang="en-US" sz="1900" b="0" dirty="0" err="1">
                <a:solidFill>
                  <a:schemeClr val="tx1">
                    <a:lumMod val="75000"/>
                    <a:lumOff val="25000"/>
                  </a:schemeClr>
                </a:solidFill>
                <a:effectLst/>
                <a:latin typeface="Calibri" panose="020F0502020204030204" pitchFamily="34" charset="0"/>
                <a:cs typeface="Calibri" panose="020F0502020204030204" pitchFamily="34" charset="0"/>
              </a:rPr>
              <a:t>VLogV</a:t>
            </a:r>
            <a:r>
              <a:rPr lang="en-US" sz="1900" b="0" dirty="0">
                <a:solidFill>
                  <a:schemeClr val="tx1">
                    <a:lumMod val="75000"/>
                    <a:lumOff val="25000"/>
                  </a:schemeClr>
                </a:solidFill>
                <a:effectLst/>
                <a:latin typeface="Calibri" panose="020F0502020204030204" pitchFamily="34" charset="0"/>
                <a:cs typeface="Calibri" panose="020F0502020204030204" pitchFamily="34" charset="0"/>
              </a:rPr>
              <a:t>) (with the use of Fibonacci heap). Dijkstra doesn’t work for Graphs with negative weight edges, Bellman-Ford works for such graphs. Bellman-Ford is also simpler than Dijkstra and suites well for distributed systems. But time complexity of Bellman-Ford is O(VE), which is more than Dijkstra.</a:t>
            </a:r>
          </a:p>
          <a:p>
            <a:endParaRPr lang="en-US" sz="1900" dirty="0">
              <a:solidFill>
                <a:schemeClr val="tx1">
                  <a:lumMod val="75000"/>
                  <a:lumOff val="25000"/>
                </a:schemeClr>
              </a:solidFill>
              <a:latin typeface="Calibri" panose="020F0502020204030204" pitchFamily="34" charset="0"/>
              <a:cs typeface="Calibri" panose="020F0502020204030204" pitchFamily="34" charset="0"/>
            </a:endParaRPr>
          </a:p>
          <a:p>
            <a:pPr algn="l" fontAlgn="base"/>
            <a:r>
              <a:rPr lang="en-US" sz="1900" b="1" dirty="0">
                <a:solidFill>
                  <a:schemeClr val="tx1">
                    <a:lumMod val="75000"/>
                    <a:lumOff val="25000"/>
                  </a:schemeClr>
                </a:solidFill>
                <a:effectLst/>
                <a:latin typeface="Calibri" panose="020F0502020204030204" pitchFamily="34" charset="0"/>
                <a:cs typeface="Calibri" panose="020F0502020204030204" pitchFamily="34" charset="0"/>
              </a:rPr>
              <a:t>Algorithm</a:t>
            </a:r>
            <a:br>
              <a:rPr lang="en-US" sz="1900" b="0" dirty="0">
                <a:solidFill>
                  <a:schemeClr val="tx1">
                    <a:lumMod val="75000"/>
                    <a:lumOff val="25000"/>
                  </a:schemeClr>
                </a:solidFill>
                <a:effectLst/>
                <a:latin typeface="Calibri" panose="020F0502020204030204" pitchFamily="34" charset="0"/>
                <a:cs typeface="Calibri" panose="020F0502020204030204" pitchFamily="34" charset="0"/>
              </a:rPr>
            </a:br>
            <a:r>
              <a:rPr lang="en-US" sz="1900" b="0" dirty="0">
                <a:solidFill>
                  <a:schemeClr val="tx1">
                    <a:lumMod val="75000"/>
                    <a:lumOff val="25000"/>
                  </a:schemeClr>
                </a:solidFill>
                <a:effectLst/>
                <a:latin typeface="Calibri" panose="020F0502020204030204" pitchFamily="34" charset="0"/>
                <a:cs typeface="Calibri" panose="020F0502020204030204" pitchFamily="34" charset="0"/>
              </a:rPr>
              <a:t>Following are the detailed steps.</a:t>
            </a:r>
          </a:p>
          <a:p>
            <a:pPr algn="l" fontAlgn="base"/>
            <a:r>
              <a:rPr lang="en-US" sz="1900" b="0" dirty="0">
                <a:solidFill>
                  <a:schemeClr val="tx1">
                    <a:lumMod val="75000"/>
                    <a:lumOff val="25000"/>
                  </a:schemeClr>
                </a:solidFill>
                <a:effectLst/>
                <a:latin typeface="Calibri" panose="020F0502020204030204" pitchFamily="34" charset="0"/>
                <a:cs typeface="Calibri" panose="020F0502020204030204" pitchFamily="34" charset="0"/>
              </a:rPr>
              <a:t>Input: Graph and a source vertex </a:t>
            </a:r>
            <a:r>
              <a:rPr lang="en-US" sz="1900" b="0" dirty="0" err="1">
                <a:solidFill>
                  <a:schemeClr val="tx1">
                    <a:lumMod val="75000"/>
                    <a:lumOff val="25000"/>
                  </a:schemeClr>
                </a:solidFill>
                <a:effectLst/>
                <a:latin typeface="Calibri" panose="020F0502020204030204" pitchFamily="34" charset="0"/>
                <a:cs typeface="Calibri" panose="020F0502020204030204" pitchFamily="34" charset="0"/>
              </a:rPr>
              <a:t>src</a:t>
            </a:r>
            <a:br>
              <a:rPr lang="en-US" sz="1900" b="0" dirty="0">
                <a:solidFill>
                  <a:schemeClr val="tx1">
                    <a:lumMod val="75000"/>
                    <a:lumOff val="25000"/>
                  </a:schemeClr>
                </a:solidFill>
                <a:effectLst/>
                <a:latin typeface="Calibri" panose="020F0502020204030204" pitchFamily="34" charset="0"/>
                <a:cs typeface="Calibri" panose="020F0502020204030204" pitchFamily="34" charset="0"/>
              </a:rPr>
            </a:br>
            <a:r>
              <a:rPr lang="en-US" sz="1900" b="0" dirty="0">
                <a:solidFill>
                  <a:schemeClr val="tx1">
                    <a:lumMod val="75000"/>
                    <a:lumOff val="25000"/>
                  </a:schemeClr>
                </a:solidFill>
                <a:effectLst/>
                <a:latin typeface="Calibri" panose="020F0502020204030204" pitchFamily="34" charset="0"/>
                <a:cs typeface="Calibri" panose="020F0502020204030204" pitchFamily="34" charset="0"/>
              </a:rPr>
              <a:t>Output: Shortest distance to all vertices from </a:t>
            </a:r>
            <a:r>
              <a:rPr lang="en-US" sz="1900" b="0" dirty="0" err="1">
                <a:solidFill>
                  <a:schemeClr val="tx1">
                    <a:lumMod val="75000"/>
                    <a:lumOff val="25000"/>
                  </a:schemeClr>
                </a:solidFill>
                <a:effectLst/>
                <a:latin typeface="Calibri" panose="020F0502020204030204" pitchFamily="34" charset="0"/>
                <a:cs typeface="Calibri" panose="020F0502020204030204" pitchFamily="34" charset="0"/>
              </a:rPr>
              <a:t>src</a:t>
            </a:r>
            <a:r>
              <a:rPr lang="en-US" sz="1900" b="0" dirty="0">
                <a:solidFill>
                  <a:schemeClr val="tx1">
                    <a:lumMod val="75000"/>
                    <a:lumOff val="25000"/>
                  </a:schemeClr>
                </a:solidFill>
                <a:effectLst/>
                <a:latin typeface="Calibri" panose="020F0502020204030204" pitchFamily="34" charset="0"/>
                <a:cs typeface="Calibri" panose="020F0502020204030204" pitchFamily="34" charset="0"/>
              </a:rPr>
              <a:t>. If there is a negative weight cycle, then shortest distances are not calculated, negative weight cycle is reported.</a:t>
            </a:r>
          </a:p>
          <a:p>
            <a:pPr algn="l" fontAlgn="base"/>
            <a:endParaRPr lang="en-US" sz="1900" b="0" dirty="0">
              <a:solidFill>
                <a:schemeClr val="tx1">
                  <a:lumMod val="75000"/>
                  <a:lumOff val="25000"/>
                </a:schemeClr>
              </a:solidFill>
              <a:effectLst/>
              <a:latin typeface="Calibri" panose="020F0502020204030204" pitchFamily="34" charset="0"/>
              <a:cs typeface="Calibri" panose="020F0502020204030204" pitchFamily="34" charset="0"/>
            </a:endParaRPr>
          </a:p>
          <a:p>
            <a:pPr algn="l" fontAlgn="base"/>
            <a:r>
              <a:rPr lang="en-US" sz="1900" b="1" dirty="0">
                <a:solidFill>
                  <a:schemeClr val="tx1">
                    <a:lumMod val="75000"/>
                    <a:lumOff val="25000"/>
                  </a:schemeClr>
                </a:solidFill>
                <a:effectLst/>
                <a:latin typeface="Calibri" panose="020F0502020204030204" pitchFamily="34" charset="0"/>
                <a:cs typeface="Calibri" panose="020F0502020204030204" pitchFamily="34" charset="0"/>
              </a:rPr>
              <a:t>1)</a:t>
            </a:r>
            <a:r>
              <a:rPr lang="en-US" sz="1900" b="0" dirty="0">
                <a:solidFill>
                  <a:schemeClr val="tx1">
                    <a:lumMod val="75000"/>
                    <a:lumOff val="25000"/>
                  </a:schemeClr>
                </a:solidFill>
                <a:effectLst/>
                <a:latin typeface="Calibri" panose="020F0502020204030204" pitchFamily="34" charset="0"/>
                <a:cs typeface="Calibri" panose="020F0502020204030204" pitchFamily="34" charset="0"/>
              </a:rPr>
              <a:t> This step initializes distances from the source to all vertices as infinite and distance to the source itself as 0. Create an array </a:t>
            </a:r>
            <a:r>
              <a:rPr lang="en-US" sz="1900" b="0" dirty="0" err="1">
                <a:solidFill>
                  <a:schemeClr val="tx1">
                    <a:lumMod val="75000"/>
                    <a:lumOff val="25000"/>
                  </a:schemeClr>
                </a:solidFill>
                <a:effectLst/>
                <a:latin typeface="Calibri" panose="020F0502020204030204" pitchFamily="34" charset="0"/>
                <a:cs typeface="Calibri" panose="020F0502020204030204" pitchFamily="34" charset="0"/>
              </a:rPr>
              <a:t>dist</a:t>
            </a:r>
            <a:r>
              <a:rPr lang="en-US" sz="1900" b="0" dirty="0">
                <a:solidFill>
                  <a:schemeClr val="tx1">
                    <a:lumMod val="75000"/>
                    <a:lumOff val="25000"/>
                  </a:schemeClr>
                </a:solidFill>
                <a:effectLst/>
                <a:latin typeface="Calibri" panose="020F0502020204030204" pitchFamily="34" charset="0"/>
                <a:cs typeface="Calibri" panose="020F0502020204030204" pitchFamily="34" charset="0"/>
              </a:rPr>
              <a:t>[] of size |V| with all values as infinite except </a:t>
            </a:r>
            <a:r>
              <a:rPr lang="en-US" sz="1900" b="0" dirty="0" err="1">
                <a:solidFill>
                  <a:schemeClr val="tx1">
                    <a:lumMod val="75000"/>
                    <a:lumOff val="25000"/>
                  </a:schemeClr>
                </a:solidFill>
                <a:effectLst/>
                <a:latin typeface="Calibri" panose="020F0502020204030204" pitchFamily="34" charset="0"/>
                <a:cs typeface="Calibri" panose="020F0502020204030204" pitchFamily="34" charset="0"/>
              </a:rPr>
              <a:t>dist</a:t>
            </a:r>
            <a:r>
              <a:rPr lang="en-US" sz="1900" b="0" dirty="0">
                <a:solidFill>
                  <a:schemeClr val="tx1">
                    <a:lumMod val="75000"/>
                    <a:lumOff val="25000"/>
                  </a:schemeClr>
                </a:solidFill>
                <a:effectLst/>
                <a:latin typeface="Calibri" panose="020F0502020204030204" pitchFamily="34" charset="0"/>
                <a:cs typeface="Calibri" panose="020F0502020204030204" pitchFamily="34" charset="0"/>
              </a:rPr>
              <a:t>[</a:t>
            </a:r>
            <a:r>
              <a:rPr lang="en-US" sz="1900" b="0" dirty="0" err="1">
                <a:solidFill>
                  <a:schemeClr val="tx1">
                    <a:lumMod val="75000"/>
                    <a:lumOff val="25000"/>
                  </a:schemeClr>
                </a:solidFill>
                <a:effectLst/>
                <a:latin typeface="Calibri" panose="020F0502020204030204" pitchFamily="34" charset="0"/>
                <a:cs typeface="Calibri" panose="020F0502020204030204" pitchFamily="34" charset="0"/>
              </a:rPr>
              <a:t>src</a:t>
            </a:r>
            <a:r>
              <a:rPr lang="en-US" sz="1900" b="0" dirty="0">
                <a:solidFill>
                  <a:schemeClr val="tx1">
                    <a:lumMod val="75000"/>
                    <a:lumOff val="25000"/>
                  </a:schemeClr>
                </a:solidFill>
                <a:effectLst/>
                <a:latin typeface="Calibri" panose="020F0502020204030204" pitchFamily="34" charset="0"/>
                <a:cs typeface="Calibri" panose="020F0502020204030204" pitchFamily="34" charset="0"/>
              </a:rPr>
              <a:t>] where </a:t>
            </a:r>
            <a:r>
              <a:rPr lang="en-US" sz="1900" b="0" dirty="0" err="1">
                <a:solidFill>
                  <a:schemeClr val="tx1">
                    <a:lumMod val="75000"/>
                    <a:lumOff val="25000"/>
                  </a:schemeClr>
                </a:solidFill>
                <a:effectLst/>
                <a:latin typeface="Calibri" panose="020F0502020204030204" pitchFamily="34" charset="0"/>
                <a:cs typeface="Calibri" panose="020F0502020204030204" pitchFamily="34" charset="0"/>
              </a:rPr>
              <a:t>src</a:t>
            </a:r>
            <a:r>
              <a:rPr lang="en-US" sz="1900" b="0" dirty="0">
                <a:solidFill>
                  <a:schemeClr val="tx1">
                    <a:lumMod val="75000"/>
                    <a:lumOff val="25000"/>
                  </a:schemeClr>
                </a:solidFill>
                <a:effectLst/>
                <a:latin typeface="Calibri" panose="020F0502020204030204" pitchFamily="34" charset="0"/>
                <a:cs typeface="Calibri" panose="020F0502020204030204" pitchFamily="34" charset="0"/>
              </a:rPr>
              <a:t> is source vertex.</a:t>
            </a:r>
          </a:p>
          <a:p>
            <a:pPr algn="l" fontAlgn="base"/>
            <a:r>
              <a:rPr lang="en-US" sz="1900" b="1" dirty="0">
                <a:solidFill>
                  <a:schemeClr val="tx1">
                    <a:lumMod val="75000"/>
                    <a:lumOff val="25000"/>
                  </a:schemeClr>
                </a:solidFill>
                <a:effectLst/>
                <a:latin typeface="Calibri" panose="020F0502020204030204" pitchFamily="34" charset="0"/>
                <a:cs typeface="Calibri" panose="020F0502020204030204" pitchFamily="34" charset="0"/>
              </a:rPr>
              <a:t>2)</a:t>
            </a:r>
            <a:r>
              <a:rPr lang="en-US" sz="1900" b="0" dirty="0">
                <a:solidFill>
                  <a:schemeClr val="tx1">
                    <a:lumMod val="75000"/>
                    <a:lumOff val="25000"/>
                  </a:schemeClr>
                </a:solidFill>
                <a:effectLst/>
                <a:latin typeface="Calibri" panose="020F0502020204030204" pitchFamily="34" charset="0"/>
                <a:cs typeface="Calibri" panose="020F0502020204030204" pitchFamily="34" charset="0"/>
              </a:rPr>
              <a:t> This step calculates shortest distances. Do following |V|-1 times where |V| is the number of vertices in given graph.</a:t>
            </a:r>
            <a:endParaRPr lang="en-IN" sz="1900" dirty="0">
              <a:solidFill>
                <a:schemeClr val="tx1">
                  <a:lumMod val="75000"/>
                  <a:lumOff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458984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CCB3E6-C5E5-4446-ADB0-0128D0204E59}"/>
              </a:ext>
            </a:extLst>
          </p:cNvPr>
          <p:cNvSpPr txBox="1"/>
          <p:nvPr/>
        </p:nvSpPr>
        <p:spPr>
          <a:xfrm>
            <a:off x="748143" y="535710"/>
            <a:ext cx="10676641" cy="5355312"/>
          </a:xfrm>
          <a:prstGeom prst="rect">
            <a:avLst/>
          </a:prstGeom>
          <a:noFill/>
        </p:spPr>
        <p:txBody>
          <a:bodyPr wrap="none" rtlCol="0">
            <a:spAutoFit/>
          </a:bodyPr>
          <a:lstStyle/>
          <a:p>
            <a:r>
              <a:rPr lang="en-US" sz="1900" b="0" i="0" dirty="0">
                <a:solidFill>
                  <a:schemeClr val="tx1">
                    <a:lumMod val="75000"/>
                    <a:lumOff val="25000"/>
                  </a:schemeClr>
                </a:solidFill>
                <a:effectLst/>
                <a:latin typeface="Calibri" panose="020F0502020204030204" pitchFamily="34" charset="0"/>
                <a:cs typeface="Calibri" panose="020F0502020204030204" pitchFamily="34" charset="0"/>
              </a:rPr>
              <a:t>Do following for each edge u-v. If </a:t>
            </a:r>
            <a:r>
              <a:rPr lang="en-US" sz="1900" b="0" i="0" dirty="0" err="1">
                <a:solidFill>
                  <a:schemeClr val="tx1">
                    <a:lumMod val="75000"/>
                    <a:lumOff val="25000"/>
                  </a:schemeClr>
                </a:solidFill>
                <a:effectLst/>
                <a:latin typeface="Calibri" panose="020F0502020204030204" pitchFamily="34" charset="0"/>
                <a:cs typeface="Calibri" panose="020F0502020204030204" pitchFamily="34" charset="0"/>
              </a:rPr>
              <a:t>dist</a:t>
            </a:r>
            <a:r>
              <a:rPr lang="en-US" sz="1900" b="0" i="0" dirty="0">
                <a:solidFill>
                  <a:schemeClr val="tx1">
                    <a:lumMod val="75000"/>
                    <a:lumOff val="25000"/>
                  </a:schemeClr>
                </a:solidFill>
                <a:effectLst/>
                <a:latin typeface="Calibri" panose="020F0502020204030204" pitchFamily="34" charset="0"/>
                <a:cs typeface="Calibri" panose="020F0502020204030204" pitchFamily="34" charset="0"/>
              </a:rPr>
              <a:t>[v] &gt; </a:t>
            </a:r>
            <a:r>
              <a:rPr lang="en-US" sz="1900" b="0" i="0" dirty="0" err="1">
                <a:solidFill>
                  <a:schemeClr val="tx1">
                    <a:lumMod val="75000"/>
                    <a:lumOff val="25000"/>
                  </a:schemeClr>
                </a:solidFill>
                <a:effectLst/>
                <a:latin typeface="Calibri" panose="020F0502020204030204" pitchFamily="34" charset="0"/>
                <a:cs typeface="Calibri" panose="020F0502020204030204" pitchFamily="34" charset="0"/>
              </a:rPr>
              <a:t>dist</a:t>
            </a:r>
            <a:r>
              <a:rPr lang="en-US" sz="1900" b="0" i="0" dirty="0">
                <a:solidFill>
                  <a:schemeClr val="tx1">
                    <a:lumMod val="75000"/>
                    <a:lumOff val="25000"/>
                  </a:schemeClr>
                </a:solidFill>
                <a:effectLst/>
                <a:latin typeface="Calibri" panose="020F0502020204030204" pitchFamily="34" charset="0"/>
                <a:cs typeface="Calibri" panose="020F0502020204030204" pitchFamily="34" charset="0"/>
              </a:rPr>
              <a:t>[u] + weight of edge </a:t>
            </a:r>
            <a:r>
              <a:rPr lang="en-US" sz="1900" b="0" i="0" dirty="0" err="1">
                <a:solidFill>
                  <a:schemeClr val="tx1">
                    <a:lumMod val="75000"/>
                    <a:lumOff val="25000"/>
                  </a:schemeClr>
                </a:solidFill>
                <a:effectLst/>
                <a:latin typeface="Calibri" panose="020F0502020204030204" pitchFamily="34" charset="0"/>
                <a:cs typeface="Calibri" panose="020F0502020204030204" pitchFamily="34" charset="0"/>
              </a:rPr>
              <a:t>uv</a:t>
            </a:r>
            <a:r>
              <a:rPr lang="en-US" sz="1900" b="0" i="0" dirty="0">
                <a:solidFill>
                  <a:schemeClr val="tx1">
                    <a:lumMod val="75000"/>
                    <a:lumOff val="25000"/>
                  </a:schemeClr>
                </a:solidFill>
                <a:effectLst/>
                <a:latin typeface="Calibri" panose="020F0502020204030204" pitchFamily="34" charset="0"/>
                <a:cs typeface="Calibri" panose="020F0502020204030204" pitchFamily="34" charset="0"/>
              </a:rPr>
              <a:t>, then update </a:t>
            </a:r>
            <a:r>
              <a:rPr lang="en-US" sz="1900" b="0" i="0" dirty="0" err="1">
                <a:solidFill>
                  <a:schemeClr val="tx1">
                    <a:lumMod val="75000"/>
                    <a:lumOff val="25000"/>
                  </a:schemeClr>
                </a:solidFill>
                <a:effectLst/>
                <a:latin typeface="Calibri" panose="020F0502020204030204" pitchFamily="34" charset="0"/>
                <a:cs typeface="Calibri" panose="020F0502020204030204" pitchFamily="34" charset="0"/>
              </a:rPr>
              <a:t>dist</a:t>
            </a:r>
            <a:r>
              <a:rPr lang="en-US" sz="1900" b="0" i="0" dirty="0">
                <a:solidFill>
                  <a:schemeClr val="tx1">
                    <a:lumMod val="75000"/>
                    <a:lumOff val="25000"/>
                  </a:schemeClr>
                </a:solidFill>
                <a:effectLst/>
                <a:latin typeface="Calibri" panose="020F0502020204030204" pitchFamily="34" charset="0"/>
                <a:cs typeface="Calibri" panose="020F0502020204030204" pitchFamily="34" charset="0"/>
              </a:rPr>
              <a:t>[v] </a:t>
            </a:r>
          </a:p>
          <a:p>
            <a:r>
              <a:rPr lang="en-US" sz="1900" b="0" i="0" dirty="0" err="1">
                <a:solidFill>
                  <a:schemeClr val="tx1">
                    <a:lumMod val="75000"/>
                    <a:lumOff val="25000"/>
                  </a:schemeClr>
                </a:solidFill>
                <a:effectLst/>
                <a:latin typeface="Calibri" panose="020F0502020204030204" pitchFamily="34" charset="0"/>
                <a:cs typeface="Calibri" panose="020F0502020204030204" pitchFamily="34" charset="0"/>
              </a:rPr>
              <a:t>dist</a:t>
            </a:r>
            <a:r>
              <a:rPr lang="en-US" sz="1900" b="0" i="0" dirty="0">
                <a:solidFill>
                  <a:schemeClr val="tx1">
                    <a:lumMod val="75000"/>
                    <a:lumOff val="25000"/>
                  </a:schemeClr>
                </a:solidFill>
                <a:effectLst/>
                <a:latin typeface="Calibri" panose="020F0502020204030204" pitchFamily="34" charset="0"/>
                <a:cs typeface="Calibri" panose="020F0502020204030204" pitchFamily="34" charset="0"/>
              </a:rPr>
              <a:t>[v] = </a:t>
            </a:r>
            <a:r>
              <a:rPr lang="en-US" sz="1900" b="0" i="0" dirty="0" err="1">
                <a:solidFill>
                  <a:schemeClr val="tx1">
                    <a:lumMod val="75000"/>
                    <a:lumOff val="25000"/>
                  </a:schemeClr>
                </a:solidFill>
                <a:effectLst/>
                <a:latin typeface="Calibri" panose="020F0502020204030204" pitchFamily="34" charset="0"/>
                <a:cs typeface="Calibri" panose="020F0502020204030204" pitchFamily="34" charset="0"/>
              </a:rPr>
              <a:t>dist</a:t>
            </a:r>
            <a:r>
              <a:rPr lang="en-US" sz="1900" b="0" i="0" dirty="0">
                <a:solidFill>
                  <a:schemeClr val="tx1">
                    <a:lumMod val="75000"/>
                    <a:lumOff val="25000"/>
                  </a:schemeClr>
                </a:solidFill>
                <a:effectLst/>
                <a:latin typeface="Calibri" panose="020F0502020204030204" pitchFamily="34" charset="0"/>
                <a:cs typeface="Calibri" panose="020F0502020204030204" pitchFamily="34" charset="0"/>
              </a:rPr>
              <a:t>[u] + weight of edge </a:t>
            </a:r>
            <a:r>
              <a:rPr lang="en-US" sz="1900" b="0" i="0" dirty="0" err="1">
                <a:solidFill>
                  <a:schemeClr val="tx1">
                    <a:lumMod val="75000"/>
                    <a:lumOff val="25000"/>
                  </a:schemeClr>
                </a:solidFill>
                <a:effectLst/>
                <a:latin typeface="Calibri" panose="020F0502020204030204" pitchFamily="34" charset="0"/>
                <a:cs typeface="Calibri" panose="020F0502020204030204" pitchFamily="34" charset="0"/>
              </a:rPr>
              <a:t>uv</a:t>
            </a:r>
            <a:endParaRPr lang="en-US" sz="1900" b="0" i="0" dirty="0">
              <a:solidFill>
                <a:schemeClr val="tx1">
                  <a:lumMod val="75000"/>
                  <a:lumOff val="25000"/>
                </a:schemeClr>
              </a:solidFill>
              <a:effectLst/>
              <a:latin typeface="Calibri" panose="020F0502020204030204" pitchFamily="34" charset="0"/>
              <a:cs typeface="Calibri" panose="020F0502020204030204" pitchFamily="34" charset="0"/>
            </a:endParaRPr>
          </a:p>
          <a:p>
            <a:endParaRPr lang="en-US" sz="1900" b="0" i="0" dirty="0">
              <a:solidFill>
                <a:schemeClr val="tx1">
                  <a:lumMod val="75000"/>
                  <a:lumOff val="25000"/>
                </a:schemeClr>
              </a:solidFill>
              <a:effectLst/>
              <a:latin typeface="Calibri" panose="020F0502020204030204" pitchFamily="34" charset="0"/>
              <a:cs typeface="Calibri" panose="020F0502020204030204" pitchFamily="34" charset="0"/>
            </a:endParaRPr>
          </a:p>
          <a:p>
            <a:endParaRPr lang="en-US" sz="1900" b="0" i="0" dirty="0">
              <a:solidFill>
                <a:schemeClr val="tx1">
                  <a:lumMod val="75000"/>
                  <a:lumOff val="25000"/>
                </a:schemeClr>
              </a:solidFill>
              <a:effectLst/>
              <a:latin typeface="Calibri" panose="020F0502020204030204" pitchFamily="34" charset="0"/>
              <a:cs typeface="Calibri" panose="020F0502020204030204" pitchFamily="34" charset="0"/>
            </a:endParaRPr>
          </a:p>
          <a:p>
            <a:r>
              <a:rPr lang="en-US" sz="1900" b="1" i="0" dirty="0">
                <a:solidFill>
                  <a:schemeClr val="tx1">
                    <a:lumMod val="75000"/>
                    <a:lumOff val="25000"/>
                  </a:schemeClr>
                </a:solidFill>
                <a:effectLst/>
                <a:latin typeface="Calibri" panose="020F0502020204030204" pitchFamily="34" charset="0"/>
                <a:cs typeface="Calibri" panose="020F0502020204030204" pitchFamily="34" charset="0"/>
              </a:rPr>
              <a:t>3)</a:t>
            </a:r>
            <a:r>
              <a:rPr lang="en-US" sz="1900" b="0" i="0" dirty="0">
                <a:solidFill>
                  <a:schemeClr val="tx1">
                    <a:lumMod val="75000"/>
                    <a:lumOff val="25000"/>
                  </a:schemeClr>
                </a:solidFill>
                <a:effectLst/>
                <a:latin typeface="Calibri" panose="020F0502020204030204" pitchFamily="34" charset="0"/>
                <a:cs typeface="Calibri" panose="020F0502020204030204" pitchFamily="34" charset="0"/>
              </a:rPr>
              <a:t> This step reports if there is a negative weight cycle in graph. Do following for each edge u-v</a:t>
            </a:r>
            <a:br>
              <a:rPr lang="en-US" sz="1900" dirty="0">
                <a:solidFill>
                  <a:schemeClr val="tx1">
                    <a:lumMod val="75000"/>
                    <a:lumOff val="25000"/>
                  </a:schemeClr>
                </a:solidFill>
                <a:latin typeface="Calibri" panose="020F0502020204030204" pitchFamily="34" charset="0"/>
                <a:cs typeface="Calibri" panose="020F0502020204030204" pitchFamily="34" charset="0"/>
              </a:rPr>
            </a:br>
            <a:r>
              <a:rPr lang="en-US" sz="1900" b="0" i="0" dirty="0">
                <a:solidFill>
                  <a:schemeClr val="tx1">
                    <a:lumMod val="75000"/>
                    <a:lumOff val="25000"/>
                  </a:schemeClr>
                </a:solidFill>
                <a:effectLst/>
                <a:latin typeface="Calibri" panose="020F0502020204030204" pitchFamily="34" charset="0"/>
                <a:cs typeface="Calibri" panose="020F0502020204030204" pitchFamily="34" charset="0"/>
              </a:rPr>
              <a:t>……If </a:t>
            </a:r>
            <a:r>
              <a:rPr lang="en-US" sz="1900" b="0" i="0" dirty="0" err="1">
                <a:solidFill>
                  <a:schemeClr val="tx1">
                    <a:lumMod val="75000"/>
                    <a:lumOff val="25000"/>
                  </a:schemeClr>
                </a:solidFill>
                <a:effectLst/>
                <a:latin typeface="Calibri" panose="020F0502020204030204" pitchFamily="34" charset="0"/>
                <a:cs typeface="Calibri" panose="020F0502020204030204" pitchFamily="34" charset="0"/>
              </a:rPr>
              <a:t>dist</a:t>
            </a:r>
            <a:r>
              <a:rPr lang="en-US" sz="1900" b="0" i="0" dirty="0">
                <a:solidFill>
                  <a:schemeClr val="tx1">
                    <a:lumMod val="75000"/>
                    <a:lumOff val="25000"/>
                  </a:schemeClr>
                </a:solidFill>
                <a:effectLst/>
                <a:latin typeface="Calibri" panose="020F0502020204030204" pitchFamily="34" charset="0"/>
                <a:cs typeface="Calibri" panose="020F0502020204030204" pitchFamily="34" charset="0"/>
              </a:rPr>
              <a:t>[v] &gt; </a:t>
            </a:r>
            <a:r>
              <a:rPr lang="en-US" sz="1900" b="0" i="0" dirty="0" err="1">
                <a:solidFill>
                  <a:schemeClr val="tx1">
                    <a:lumMod val="75000"/>
                    <a:lumOff val="25000"/>
                  </a:schemeClr>
                </a:solidFill>
                <a:effectLst/>
                <a:latin typeface="Calibri" panose="020F0502020204030204" pitchFamily="34" charset="0"/>
                <a:cs typeface="Calibri" panose="020F0502020204030204" pitchFamily="34" charset="0"/>
              </a:rPr>
              <a:t>dist</a:t>
            </a:r>
            <a:r>
              <a:rPr lang="en-US" sz="1900" b="0" i="0" dirty="0">
                <a:solidFill>
                  <a:schemeClr val="tx1">
                    <a:lumMod val="75000"/>
                    <a:lumOff val="25000"/>
                  </a:schemeClr>
                </a:solidFill>
                <a:effectLst/>
                <a:latin typeface="Calibri" panose="020F0502020204030204" pitchFamily="34" charset="0"/>
                <a:cs typeface="Calibri" panose="020F0502020204030204" pitchFamily="34" charset="0"/>
              </a:rPr>
              <a:t>[u] + weight of edge </a:t>
            </a:r>
            <a:r>
              <a:rPr lang="en-US" sz="1900" b="0" i="0" dirty="0" err="1">
                <a:solidFill>
                  <a:schemeClr val="tx1">
                    <a:lumMod val="75000"/>
                    <a:lumOff val="25000"/>
                  </a:schemeClr>
                </a:solidFill>
                <a:effectLst/>
                <a:latin typeface="Calibri" panose="020F0502020204030204" pitchFamily="34" charset="0"/>
                <a:cs typeface="Calibri" panose="020F0502020204030204" pitchFamily="34" charset="0"/>
              </a:rPr>
              <a:t>uv</a:t>
            </a:r>
            <a:r>
              <a:rPr lang="en-US" sz="1900" b="0" i="0" dirty="0">
                <a:solidFill>
                  <a:schemeClr val="tx1">
                    <a:lumMod val="75000"/>
                    <a:lumOff val="25000"/>
                  </a:schemeClr>
                </a:solidFill>
                <a:effectLst/>
                <a:latin typeface="Calibri" panose="020F0502020204030204" pitchFamily="34" charset="0"/>
                <a:cs typeface="Calibri" panose="020F0502020204030204" pitchFamily="34" charset="0"/>
              </a:rPr>
              <a:t>, then “Graph contains negative weight cycle”</a:t>
            </a:r>
            <a:br>
              <a:rPr lang="en-US" sz="1900" dirty="0">
                <a:solidFill>
                  <a:schemeClr val="tx1">
                    <a:lumMod val="75000"/>
                    <a:lumOff val="25000"/>
                  </a:schemeClr>
                </a:solidFill>
                <a:latin typeface="Calibri" panose="020F0502020204030204" pitchFamily="34" charset="0"/>
                <a:cs typeface="Calibri" panose="020F0502020204030204" pitchFamily="34" charset="0"/>
              </a:rPr>
            </a:br>
            <a:r>
              <a:rPr lang="en-US" sz="1900" b="0" i="0" dirty="0">
                <a:solidFill>
                  <a:schemeClr val="tx1">
                    <a:lumMod val="75000"/>
                    <a:lumOff val="25000"/>
                  </a:schemeClr>
                </a:solidFill>
                <a:effectLst/>
                <a:latin typeface="Calibri" panose="020F0502020204030204" pitchFamily="34" charset="0"/>
                <a:cs typeface="Calibri" panose="020F0502020204030204" pitchFamily="34" charset="0"/>
              </a:rPr>
              <a:t>The idea of step 3 is, step 2 guarantees the shortest distances if the graph doesn’t contain a </a:t>
            </a:r>
          </a:p>
          <a:p>
            <a:r>
              <a:rPr lang="en-US" sz="1900" b="0" i="0" dirty="0">
                <a:solidFill>
                  <a:schemeClr val="tx1">
                    <a:lumMod val="75000"/>
                    <a:lumOff val="25000"/>
                  </a:schemeClr>
                </a:solidFill>
                <a:effectLst/>
                <a:latin typeface="Calibri" panose="020F0502020204030204" pitchFamily="34" charset="0"/>
                <a:cs typeface="Calibri" panose="020F0502020204030204" pitchFamily="34" charset="0"/>
              </a:rPr>
              <a:t>negative weight cycle. If we iterate through all edges one more time and get a shorter path for any vertex, </a:t>
            </a:r>
          </a:p>
          <a:p>
            <a:r>
              <a:rPr lang="en-US" sz="1900" b="0" i="0" dirty="0">
                <a:solidFill>
                  <a:schemeClr val="tx1">
                    <a:lumMod val="75000"/>
                    <a:lumOff val="25000"/>
                  </a:schemeClr>
                </a:solidFill>
                <a:effectLst/>
                <a:latin typeface="Calibri" panose="020F0502020204030204" pitchFamily="34" charset="0"/>
                <a:cs typeface="Calibri" panose="020F0502020204030204" pitchFamily="34" charset="0"/>
              </a:rPr>
              <a:t>then there is a negative weight cycle</a:t>
            </a:r>
          </a:p>
          <a:p>
            <a:endParaRPr lang="en-US" sz="1900" dirty="0">
              <a:solidFill>
                <a:schemeClr val="tx1">
                  <a:lumMod val="75000"/>
                  <a:lumOff val="25000"/>
                </a:schemeClr>
              </a:solidFill>
              <a:latin typeface="Calibri" panose="020F0502020204030204" pitchFamily="34" charset="0"/>
              <a:cs typeface="Calibri" panose="020F0502020204030204" pitchFamily="34" charset="0"/>
            </a:endParaRPr>
          </a:p>
          <a:p>
            <a:r>
              <a:rPr lang="en-US" sz="1900" b="0" i="0" dirty="0">
                <a:solidFill>
                  <a:schemeClr val="tx1">
                    <a:lumMod val="75000"/>
                    <a:lumOff val="25000"/>
                  </a:schemeClr>
                </a:solidFill>
                <a:effectLst/>
                <a:latin typeface="Calibri" panose="020F0502020204030204" pitchFamily="34" charset="0"/>
                <a:cs typeface="Calibri" panose="020F0502020204030204" pitchFamily="34" charset="0"/>
              </a:rPr>
              <a:t>Like other Dynamic Programming Problems, the algorithm calculates shortest paths in a </a:t>
            </a:r>
          </a:p>
          <a:p>
            <a:r>
              <a:rPr lang="en-US" sz="1900" b="0" i="0" dirty="0">
                <a:solidFill>
                  <a:schemeClr val="tx1">
                    <a:lumMod val="75000"/>
                    <a:lumOff val="25000"/>
                  </a:schemeClr>
                </a:solidFill>
                <a:effectLst/>
                <a:latin typeface="Calibri" panose="020F0502020204030204" pitchFamily="34" charset="0"/>
                <a:cs typeface="Calibri" panose="020F0502020204030204" pitchFamily="34" charset="0"/>
              </a:rPr>
              <a:t>bottom-up manner. It first calculates the shortest distances which have at-most one edge </a:t>
            </a:r>
          </a:p>
          <a:p>
            <a:r>
              <a:rPr lang="en-US" sz="1900" b="0" i="0" dirty="0">
                <a:solidFill>
                  <a:schemeClr val="tx1">
                    <a:lumMod val="75000"/>
                    <a:lumOff val="25000"/>
                  </a:schemeClr>
                </a:solidFill>
                <a:effectLst/>
                <a:latin typeface="Calibri" panose="020F0502020204030204" pitchFamily="34" charset="0"/>
                <a:cs typeface="Calibri" panose="020F0502020204030204" pitchFamily="34" charset="0"/>
              </a:rPr>
              <a:t>in the path. Then, it calculates the shortest paths with at-most 2 edges, and so on. After the </a:t>
            </a:r>
            <a:r>
              <a:rPr lang="en-US" sz="1900" b="0" i="0" dirty="0" err="1">
                <a:solidFill>
                  <a:schemeClr val="tx1">
                    <a:lumMod val="75000"/>
                    <a:lumOff val="25000"/>
                  </a:schemeClr>
                </a:solidFill>
                <a:effectLst/>
                <a:latin typeface="Calibri" panose="020F0502020204030204" pitchFamily="34" charset="0"/>
                <a:cs typeface="Calibri" panose="020F0502020204030204" pitchFamily="34" charset="0"/>
              </a:rPr>
              <a:t>i-th</a:t>
            </a:r>
            <a:r>
              <a:rPr lang="en-US" sz="1900" b="0" i="0" dirty="0">
                <a:solidFill>
                  <a:schemeClr val="tx1">
                    <a:lumMod val="75000"/>
                    <a:lumOff val="25000"/>
                  </a:schemeClr>
                </a:solidFill>
                <a:effectLst/>
                <a:latin typeface="Calibri" panose="020F0502020204030204" pitchFamily="34" charset="0"/>
                <a:cs typeface="Calibri" panose="020F0502020204030204" pitchFamily="34" charset="0"/>
              </a:rPr>
              <a:t> </a:t>
            </a:r>
          </a:p>
          <a:p>
            <a:r>
              <a:rPr lang="en-US" sz="1900" b="0" i="0" dirty="0">
                <a:solidFill>
                  <a:schemeClr val="tx1">
                    <a:lumMod val="75000"/>
                    <a:lumOff val="25000"/>
                  </a:schemeClr>
                </a:solidFill>
                <a:effectLst/>
                <a:latin typeface="Calibri" panose="020F0502020204030204" pitchFamily="34" charset="0"/>
                <a:cs typeface="Calibri" panose="020F0502020204030204" pitchFamily="34" charset="0"/>
              </a:rPr>
              <a:t>iteration of the outer loop, the shortest paths with at most </a:t>
            </a:r>
            <a:r>
              <a:rPr lang="en-US" sz="1900" b="0" i="0" dirty="0" err="1">
                <a:solidFill>
                  <a:schemeClr val="tx1">
                    <a:lumMod val="75000"/>
                    <a:lumOff val="25000"/>
                  </a:schemeClr>
                </a:solidFill>
                <a:effectLst/>
                <a:latin typeface="Calibri" panose="020F0502020204030204" pitchFamily="34" charset="0"/>
                <a:cs typeface="Calibri" panose="020F0502020204030204" pitchFamily="34" charset="0"/>
              </a:rPr>
              <a:t>i</a:t>
            </a:r>
            <a:r>
              <a:rPr lang="en-US" sz="1900" b="0" i="0" dirty="0">
                <a:solidFill>
                  <a:schemeClr val="tx1">
                    <a:lumMod val="75000"/>
                    <a:lumOff val="25000"/>
                  </a:schemeClr>
                </a:solidFill>
                <a:effectLst/>
                <a:latin typeface="Calibri" panose="020F0502020204030204" pitchFamily="34" charset="0"/>
                <a:cs typeface="Calibri" panose="020F0502020204030204" pitchFamily="34" charset="0"/>
              </a:rPr>
              <a:t> edges are calculated. There can be </a:t>
            </a:r>
          </a:p>
          <a:p>
            <a:r>
              <a:rPr lang="en-US" sz="1900" b="0" i="0" dirty="0">
                <a:solidFill>
                  <a:schemeClr val="tx1">
                    <a:lumMod val="75000"/>
                    <a:lumOff val="25000"/>
                  </a:schemeClr>
                </a:solidFill>
                <a:effectLst/>
                <a:latin typeface="Calibri" panose="020F0502020204030204" pitchFamily="34" charset="0"/>
                <a:cs typeface="Calibri" panose="020F0502020204030204" pitchFamily="34" charset="0"/>
              </a:rPr>
              <a:t>maximum |V| – 1 edges in any simple path, that is why the outer loop runs |v| – 1 times. The idea</a:t>
            </a:r>
          </a:p>
          <a:p>
            <a:r>
              <a:rPr lang="en-US" sz="1900" b="0" i="0" dirty="0">
                <a:solidFill>
                  <a:schemeClr val="tx1">
                    <a:lumMod val="75000"/>
                    <a:lumOff val="25000"/>
                  </a:schemeClr>
                </a:solidFill>
                <a:effectLst/>
                <a:latin typeface="Calibri" panose="020F0502020204030204" pitchFamily="34" charset="0"/>
                <a:cs typeface="Calibri" panose="020F0502020204030204" pitchFamily="34" charset="0"/>
              </a:rPr>
              <a:t>is, assuming that there is no negative weight cycle, if we have calculated shortest paths with at </a:t>
            </a:r>
          </a:p>
          <a:p>
            <a:r>
              <a:rPr lang="en-US" sz="1900" b="0" i="0" dirty="0">
                <a:solidFill>
                  <a:schemeClr val="tx1">
                    <a:lumMod val="75000"/>
                    <a:lumOff val="25000"/>
                  </a:schemeClr>
                </a:solidFill>
                <a:effectLst/>
                <a:latin typeface="Calibri" panose="020F0502020204030204" pitchFamily="34" charset="0"/>
                <a:cs typeface="Calibri" panose="020F0502020204030204" pitchFamily="34" charset="0"/>
              </a:rPr>
              <a:t>most </a:t>
            </a:r>
            <a:r>
              <a:rPr lang="en-US" sz="1900" b="0" i="0" dirty="0" err="1">
                <a:solidFill>
                  <a:schemeClr val="tx1">
                    <a:lumMod val="75000"/>
                    <a:lumOff val="25000"/>
                  </a:schemeClr>
                </a:solidFill>
                <a:effectLst/>
                <a:latin typeface="Calibri" panose="020F0502020204030204" pitchFamily="34" charset="0"/>
                <a:cs typeface="Calibri" panose="020F0502020204030204" pitchFamily="34" charset="0"/>
              </a:rPr>
              <a:t>i</a:t>
            </a:r>
            <a:r>
              <a:rPr lang="en-US" sz="1900" b="0" i="0" dirty="0">
                <a:solidFill>
                  <a:schemeClr val="tx1">
                    <a:lumMod val="75000"/>
                    <a:lumOff val="25000"/>
                  </a:schemeClr>
                </a:solidFill>
                <a:effectLst/>
                <a:latin typeface="Calibri" panose="020F0502020204030204" pitchFamily="34" charset="0"/>
                <a:cs typeface="Calibri" panose="020F0502020204030204" pitchFamily="34" charset="0"/>
              </a:rPr>
              <a:t> edges, then an iteration over all edges guarantees to give shortest path with at-most (i+1) </a:t>
            </a:r>
          </a:p>
          <a:p>
            <a:r>
              <a:rPr lang="en-US" sz="1900" dirty="0">
                <a:solidFill>
                  <a:schemeClr val="tx1">
                    <a:lumMod val="75000"/>
                    <a:lumOff val="25000"/>
                  </a:schemeClr>
                </a:solidFill>
                <a:latin typeface="Calibri" panose="020F0502020204030204" pitchFamily="34" charset="0"/>
                <a:cs typeface="Calibri" panose="020F0502020204030204" pitchFamily="34" charset="0"/>
              </a:rPr>
              <a:t>e</a:t>
            </a:r>
            <a:r>
              <a:rPr lang="en-US" sz="1900" b="0" i="0" dirty="0">
                <a:solidFill>
                  <a:schemeClr val="tx1">
                    <a:lumMod val="75000"/>
                    <a:lumOff val="25000"/>
                  </a:schemeClr>
                </a:solidFill>
                <a:effectLst/>
                <a:latin typeface="Calibri" panose="020F0502020204030204" pitchFamily="34" charset="0"/>
                <a:cs typeface="Calibri" panose="020F0502020204030204" pitchFamily="34" charset="0"/>
              </a:rPr>
              <a:t>dges</a:t>
            </a:r>
            <a:r>
              <a:rPr lang="en-IN" sz="1900" b="0" i="0" dirty="0">
                <a:solidFill>
                  <a:schemeClr val="tx1">
                    <a:lumMod val="75000"/>
                    <a:lumOff val="25000"/>
                  </a:schemeClr>
                </a:solidFill>
                <a:effectLst/>
                <a:latin typeface="Calibri" panose="020F0502020204030204" pitchFamily="34" charset="0"/>
                <a:cs typeface="Calibri" panose="020F0502020204030204" pitchFamily="34" charset="0"/>
              </a:rPr>
              <a:t>.</a:t>
            </a:r>
            <a:endParaRPr lang="en-US" sz="1900" b="0" i="0" dirty="0">
              <a:solidFill>
                <a:schemeClr val="tx1">
                  <a:lumMod val="75000"/>
                  <a:lumOff val="25000"/>
                </a:schemeClr>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65552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788D53-7329-4B7E-8460-027C97B47F16}"/>
              </a:ext>
            </a:extLst>
          </p:cNvPr>
          <p:cNvSpPr>
            <a:spLocks noGrp="1"/>
          </p:cNvSpPr>
          <p:nvPr>
            <p:ph type="title"/>
          </p:nvPr>
        </p:nvSpPr>
        <p:spPr/>
        <p:txBody>
          <a:bodyPr/>
          <a:lstStyle/>
          <a:p>
            <a:r>
              <a:rPr lang="en-IN" dirty="0">
                <a:latin typeface="Calibri" panose="020F0502020204030204" pitchFamily="34" charset="0"/>
                <a:cs typeface="Calibri" panose="020F0502020204030204" pitchFamily="34" charset="0"/>
              </a:rPr>
              <a:t>Example</a:t>
            </a:r>
          </a:p>
        </p:txBody>
      </p:sp>
      <p:pic>
        <p:nvPicPr>
          <p:cNvPr id="3074" name="Picture 2" descr="Bellman-Ford Algorithm - an overview | ScienceDirect Topics">
            <a:extLst>
              <a:ext uri="{FF2B5EF4-FFF2-40B4-BE49-F238E27FC236}">
                <a16:creationId xmlns:a16="http://schemas.microsoft.com/office/drawing/2014/main" id="{04875B8D-493E-4CAB-9D4A-820E083548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602" y="2019825"/>
            <a:ext cx="6126675" cy="427082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BD2A969-A46F-443F-AB80-2A395E60A181}"/>
              </a:ext>
            </a:extLst>
          </p:cNvPr>
          <p:cNvPicPr>
            <a:picLocks noChangeAspect="1"/>
          </p:cNvPicPr>
          <p:nvPr/>
        </p:nvPicPr>
        <p:blipFill rotWithShape="1">
          <a:blip r:embed="rId3">
            <a:duotone>
              <a:prstClr val="black"/>
              <a:schemeClr val="accent1">
                <a:tint val="45000"/>
                <a:satMod val="400000"/>
              </a:schemeClr>
            </a:duotone>
          </a:blip>
          <a:srcRect l="11947" r="14279"/>
          <a:stretch/>
        </p:blipFill>
        <p:spPr>
          <a:xfrm>
            <a:off x="7000567" y="3712326"/>
            <a:ext cx="4975123" cy="885825"/>
          </a:xfrm>
          <a:prstGeom prst="rect">
            <a:avLst/>
          </a:prstGeom>
        </p:spPr>
      </p:pic>
    </p:spTree>
    <p:extLst>
      <p:ext uri="{BB962C8B-B14F-4D97-AF65-F5344CB8AC3E}">
        <p14:creationId xmlns:p14="http://schemas.microsoft.com/office/powerpoint/2010/main" val="20427110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60A09-1B26-441B-9D14-66F7BCFE3593}"/>
              </a:ext>
            </a:extLst>
          </p:cNvPr>
          <p:cNvSpPr>
            <a:spLocks noGrp="1"/>
          </p:cNvSpPr>
          <p:nvPr>
            <p:ph type="title"/>
          </p:nvPr>
        </p:nvSpPr>
        <p:spPr/>
        <p:txBody>
          <a:bodyPr/>
          <a:lstStyle/>
          <a:p>
            <a:r>
              <a:rPr lang="en-IN" dirty="0">
                <a:latin typeface="Calibri" panose="020F0502020204030204" pitchFamily="34" charset="0"/>
                <a:cs typeface="Calibri" panose="020F0502020204030204" pitchFamily="34" charset="0"/>
              </a:rPr>
              <a:t>Code</a:t>
            </a:r>
          </a:p>
        </p:txBody>
      </p:sp>
      <p:pic>
        <p:nvPicPr>
          <p:cNvPr id="5" name="Picture 4">
            <a:extLst>
              <a:ext uri="{FF2B5EF4-FFF2-40B4-BE49-F238E27FC236}">
                <a16:creationId xmlns:a16="http://schemas.microsoft.com/office/drawing/2014/main" id="{8DADC1BA-305B-47D9-AF26-FD053635428B}"/>
              </a:ext>
            </a:extLst>
          </p:cNvPr>
          <p:cNvPicPr>
            <a:picLocks noChangeAspect="1"/>
          </p:cNvPicPr>
          <p:nvPr/>
        </p:nvPicPr>
        <p:blipFill rotWithShape="1">
          <a:blip r:embed="rId2"/>
          <a:srcRect l="702" t="710" r="1" b="2879"/>
          <a:stretch/>
        </p:blipFill>
        <p:spPr>
          <a:xfrm>
            <a:off x="1882370" y="1985819"/>
            <a:ext cx="8488219" cy="4315363"/>
          </a:xfrm>
          <a:prstGeom prst="rect">
            <a:avLst/>
          </a:prstGeom>
        </p:spPr>
      </p:pic>
    </p:spTree>
    <p:extLst>
      <p:ext uri="{BB962C8B-B14F-4D97-AF65-F5344CB8AC3E}">
        <p14:creationId xmlns:p14="http://schemas.microsoft.com/office/powerpoint/2010/main" val="2295638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829FC9-E1F2-44B8-BD15-362F55B662BA}"/>
              </a:ext>
            </a:extLst>
          </p:cNvPr>
          <p:cNvPicPr>
            <a:picLocks noChangeAspect="1"/>
          </p:cNvPicPr>
          <p:nvPr/>
        </p:nvPicPr>
        <p:blipFill>
          <a:blip r:embed="rId2"/>
          <a:stretch>
            <a:fillRect/>
          </a:stretch>
        </p:blipFill>
        <p:spPr>
          <a:xfrm>
            <a:off x="1882432" y="182294"/>
            <a:ext cx="8427136" cy="6105889"/>
          </a:xfrm>
          <a:prstGeom prst="rect">
            <a:avLst/>
          </a:prstGeom>
        </p:spPr>
      </p:pic>
    </p:spTree>
    <p:extLst>
      <p:ext uri="{BB962C8B-B14F-4D97-AF65-F5344CB8AC3E}">
        <p14:creationId xmlns:p14="http://schemas.microsoft.com/office/powerpoint/2010/main" val="34925468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13CDA2-FB29-48A2-8E02-ED7F0327AE6C}"/>
              </a:ext>
            </a:extLst>
          </p:cNvPr>
          <p:cNvPicPr>
            <a:picLocks noChangeAspect="1"/>
          </p:cNvPicPr>
          <p:nvPr/>
        </p:nvPicPr>
        <p:blipFill>
          <a:blip r:embed="rId2"/>
          <a:stretch>
            <a:fillRect/>
          </a:stretch>
        </p:blipFill>
        <p:spPr>
          <a:xfrm>
            <a:off x="1374053" y="373206"/>
            <a:ext cx="9443893" cy="5635457"/>
          </a:xfrm>
          <a:prstGeom prst="rect">
            <a:avLst/>
          </a:prstGeom>
        </p:spPr>
      </p:pic>
    </p:spTree>
    <p:extLst>
      <p:ext uri="{BB962C8B-B14F-4D97-AF65-F5344CB8AC3E}">
        <p14:creationId xmlns:p14="http://schemas.microsoft.com/office/powerpoint/2010/main" val="21695496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AF4AC-C615-41E3-8517-79CF67506DA5}"/>
              </a:ext>
            </a:extLst>
          </p:cNvPr>
          <p:cNvSpPr>
            <a:spLocks noGrp="1"/>
          </p:cNvSpPr>
          <p:nvPr>
            <p:ph type="title"/>
          </p:nvPr>
        </p:nvSpPr>
        <p:spPr/>
        <p:txBody>
          <a:bodyPr/>
          <a:lstStyle/>
          <a:p>
            <a:r>
              <a:rPr lang="en-IN" dirty="0">
                <a:latin typeface="Calibri" panose="020F0502020204030204" pitchFamily="34" charset="0"/>
                <a:cs typeface="Calibri" panose="020F0502020204030204" pitchFamily="34" charset="0"/>
              </a:rPr>
              <a:t>Output</a:t>
            </a:r>
          </a:p>
        </p:txBody>
      </p:sp>
      <p:pic>
        <p:nvPicPr>
          <p:cNvPr id="4" name="Picture 3">
            <a:extLst>
              <a:ext uri="{FF2B5EF4-FFF2-40B4-BE49-F238E27FC236}">
                <a16:creationId xmlns:a16="http://schemas.microsoft.com/office/drawing/2014/main" id="{47118A19-BD48-46FB-8C3B-BEC9B346A71B}"/>
              </a:ext>
            </a:extLst>
          </p:cNvPr>
          <p:cNvPicPr>
            <a:picLocks noChangeAspect="1"/>
          </p:cNvPicPr>
          <p:nvPr/>
        </p:nvPicPr>
        <p:blipFill rotWithShape="1">
          <a:blip r:embed="rId2"/>
          <a:srcRect b="54205"/>
          <a:stretch/>
        </p:blipFill>
        <p:spPr>
          <a:xfrm>
            <a:off x="1097280" y="2268875"/>
            <a:ext cx="10466506" cy="2764943"/>
          </a:xfrm>
          <a:prstGeom prst="rect">
            <a:avLst/>
          </a:prstGeom>
        </p:spPr>
      </p:pic>
      <p:pic>
        <p:nvPicPr>
          <p:cNvPr id="9" name="Content Placeholder 4">
            <a:extLst>
              <a:ext uri="{FF2B5EF4-FFF2-40B4-BE49-F238E27FC236}">
                <a16:creationId xmlns:a16="http://schemas.microsoft.com/office/drawing/2014/main" id="{5E1CAAD0-B79B-4A59-86B8-48265CFC0B56}"/>
              </a:ext>
            </a:extLst>
          </p:cNvPr>
          <p:cNvPicPr>
            <a:picLocks noGrp="1" noChangeAspect="1"/>
          </p:cNvPicPr>
          <p:nvPr>
            <p:ph idx="1"/>
          </p:nvPr>
        </p:nvPicPr>
        <p:blipFill>
          <a:blip r:embed="rId3"/>
          <a:stretch>
            <a:fillRect/>
          </a:stretch>
        </p:blipFill>
        <p:spPr>
          <a:xfrm>
            <a:off x="7465840" y="2725329"/>
            <a:ext cx="3628880" cy="2134226"/>
          </a:xfrm>
        </p:spPr>
      </p:pic>
    </p:spTree>
    <p:extLst>
      <p:ext uri="{BB962C8B-B14F-4D97-AF65-F5344CB8AC3E}">
        <p14:creationId xmlns:p14="http://schemas.microsoft.com/office/powerpoint/2010/main" val="32740330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D8287-4060-475A-922C-6E2E7BBA9CA7}"/>
              </a:ext>
            </a:extLst>
          </p:cNvPr>
          <p:cNvSpPr>
            <a:spLocks noGrp="1"/>
          </p:cNvSpPr>
          <p:nvPr>
            <p:ph type="title"/>
          </p:nvPr>
        </p:nvSpPr>
        <p:spPr/>
        <p:txBody>
          <a:bodyPr/>
          <a:lstStyle/>
          <a:p>
            <a:r>
              <a:rPr lang="en-IN" dirty="0">
                <a:latin typeface="Calibri" panose="020F0502020204030204" pitchFamily="34" charset="0"/>
                <a:cs typeface="Calibri" panose="020F0502020204030204" pitchFamily="34" charset="0"/>
              </a:rPr>
              <a:t>Time Complexity</a:t>
            </a:r>
          </a:p>
        </p:txBody>
      </p:sp>
      <p:pic>
        <p:nvPicPr>
          <p:cNvPr id="11" name="Picture 10">
            <a:extLst>
              <a:ext uri="{FF2B5EF4-FFF2-40B4-BE49-F238E27FC236}">
                <a16:creationId xmlns:a16="http://schemas.microsoft.com/office/drawing/2014/main" id="{A8F0E29E-61B2-4F4A-81BD-F70E1E1E9984}"/>
              </a:ext>
            </a:extLst>
          </p:cNvPr>
          <p:cNvPicPr>
            <a:picLocks noChangeAspect="1"/>
          </p:cNvPicPr>
          <p:nvPr/>
        </p:nvPicPr>
        <p:blipFill>
          <a:blip r:embed="rId2">
            <a:duotone>
              <a:prstClr val="black"/>
              <a:schemeClr val="accent1">
                <a:tint val="45000"/>
                <a:satMod val="400000"/>
              </a:schemeClr>
            </a:duotone>
          </a:blip>
          <a:stretch>
            <a:fillRect/>
          </a:stretch>
        </p:blipFill>
        <p:spPr>
          <a:xfrm>
            <a:off x="1275484" y="2616632"/>
            <a:ext cx="9473496" cy="2130858"/>
          </a:xfrm>
          <a:prstGeom prst="rect">
            <a:avLst/>
          </a:prstGeom>
        </p:spPr>
      </p:pic>
    </p:spTree>
    <p:extLst>
      <p:ext uri="{BB962C8B-B14F-4D97-AF65-F5344CB8AC3E}">
        <p14:creationId xmlns:p14="http://schemas.microsoft.com/office/powerpoint/2010/main" val="2390505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C1747-F801-47F5-819F-EAD264D6E00F}"/>
              </a:ext>
            </a:extLst>
          </p:cNvPr>
          <p:cNvSpPr>
            <a:spLocks noGrp="1"/>
          </p:cNvSpPr>
          <p:nvPr>
            <p:ph type="title"/>
          </p:nvPr>
        </p:nvSpPr>
        <p:spPr/>
        <p:txBody>
          <a:bodyPr/>
          <a:lstStyle/>
          <a:p>
            <a:r>
              <a:rPr lang="en-IN" dirty="0">
                <a:latin typeface="Calibri" panose="020F0502020204030204" pitchFamily="34" charset="0"/>
                <a:cs typeface="Calibri" panose="020F0502020204030204" pitchFamily="34" charset="0"/>
              </a:rPr>
              <a:t>Abstract :</a:t>
            </a:r>
          </a:p>
        </p:txBody>
      </p:sp>
      <p:sp>
        <p:nvSpPr>
          <p:cNvPr id="3" name="Content Placeholder 2">
            <a:extLst>
              <a:ext uri="{FF2B5EF4-FFF2-40B4-BE49-F238E27FC236}">
                <a16:creationId xmlns:a16="http://schemas.microsoft.com/office/drawing/2014/main" id="{95F14BAE-0803-4FE9-893C-98EA7122D796}"/>
              </a:ext>
            </a:extLst>
          </p:cNvPr>
          <p:cNvSpPr>
            <a:spLocks noGrp="1"/>
          </p:cNvSpPr>
          <p:nvPr>
            <p:ph idx="1"/>
          </p:nvPr>
        </p:nvSpPr>
        <p:spPr/>
        <p:txBody>
          <a:bodyPr/>
          <a:lstStyle/>
          <a:p>
            <a:r>
              <a:rPr lang="en-US" dirty="0">
                <a:latin typeface="Calibri" panose="020F0502020204030204" pitchFamily="34" charset="0"/>
                <a:cs typeface="Calibri" panose="020F0502020204030204" pitchFamily="34" charset="0"/>
              </a:rPr>
              <a:t>Roads play a major role in the lives of people living in various states, cities, towns and villages. From their daily travel to work, to schools, to business meetings, to the transport of goods and enablement of services, roads play major role in facilitating rural and urban life. In this modern era, where roads have been laid down in the most remote locations, they prove to be one of the most useful mediums for transportation and travel. The manipulation of shortest paths between various locations sometimes proves to be tricky when dealing with complex road networks. Dijkstra's Algorithm is used to overcome the problem of finding shortest path. The main objective of this algorithm is to find shortest path between two points or nodes in any network with minimum cost implementation. Dijkstra algorithm overcomes the drawbacks of Floyd </a:t>
            </a:r>
            <a:r>
              <a:rPr lang="en-US" dirty="0" err="1">
                <a:latin typeface="Calibri" panose="020F0502020204030204" pitchFamily="34" charset="0"/>
                <a:cs typeface="Calibri" panose="020F0502020204030204" pitchFamily="34" charset="0"/>
              </a:rPr>
              <a:t>Warshall</a:t>
            </a:r>
            <a:r>
              <a:rPr lang="en-US" dirty="0">
                <a:latin typeface="Calibri" panose="020F0502020204030204" pitchFamily="34" charset="0"/>
                <a:cs typeface="Calibri" panose="020F0502020204030204" pitchFamily="34" charset="0"/>
              </a:rPr>
              <a:t> Algorithm as well as Bellman Ford Algorithm but it can be improvised if we implement it parallelly. Hence, in this project we will try to improvise the algorithm using parallel computing. </a:t>
            </a: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733855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6EF5992-2234-4A63-845D-4E8A54B7FEDC}"/>
              </a:ext>
            </a:extLst>
          </p:cNvPr>
          <p:cNvSpPr txBox="1"/>
          <p:nvPr/>
        </p:nvSpPr>
        <p:spPr>
          <a:xfrm>
            <a:off x="4055806" y="2625213"/>
            <a:ext cx="4080387" cy="923330"/>
          </a:xfrm>
          <a:prstGeom prst="rect">
            <a:avLst/>
          </a:prstGeom>
          <a:noFill/>
        </p:spPr>
        <p:txBody>
          <a:bodyPr wrap="square" rtlCol="0">
            <a:spAutoFit/>
          </a:bodyPr>
          <a:lstStyle/>
          <a:p>
            <a:r>
              <a:rPr lang="en-IN" sz="5400" dirty="0">
                <a:latin typeface="Calibri" panose="020F0502020204030204" pitchFamily="34" charset="0"/>
                <a:cs typeface="Calibri" panose="020F0502020204030204" pitchFamily="34" charset="0"/>
              </a:rPr>
              <a:t>Why Dijkstra?</a:t>
            </a:r>
          </a:p>
        </p:txBody>
      </p:sp>
    </p:spTree>
    <p:extLst>
      <p:ext uri="{BB962C8B-B14F-4D97-AF65-F5344CB8AC3E}">
        <p14:creationId xmlns:p14="http://schemas.microsoft.com/office/powerpoint/2010/main" val="411993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87C840A-F191-4957-A318-243F626829EC}"/>
              </a:ext>
            </a:extLst>
          </p:cNvPr>
          <p:cNvSpPr txBox="1"/>
          <p:nvPr/>
        </p:nvSpPr>
        <p:spPr>
          <a:xfrm>
            <a:off x="711199" y="701964"/>
            <a:ext cx="10954327" cy="5047536"/>
          </a:xfrm>
          <a:prstGeom prst="rect">
            <a:avLst/>
          </a:prstGeom>
          <a:noFill/>
        </p:spPr>
        <p:txBody>
          <a:bodyPr wrap="square" rtlCol="0">
            <a:spAutoFit/>
          </a:bodyPr>
          <a:lstStyle/>
          <a:p>
            <a:r>
              <a:rPr lang="en-IN" sz="2800" b="1" dirty="0">
                <a:latin typeface="Calibri" panose="020F0502020204030204" pitchFamily="34" charset="0"/>
                <a:cs typeface="Calibri" panose="020F0502020204030204" pitchFamily="34" charset="0"/>
              </a:rPr>
              <a:t>3) Dijkstra’s Algorithm</a:t>
            </a:r>
          </a:p>
          <a:p>
            <a:endParaRPr lang="en-IN" sz="2800" b="1" dirty="0">
              <a:latin typeface="Calibri" panose="020F0502020204030204" pitchFamily="34" charset="0"/>
              <a:cs typeface="Calibri" panose="020F0502020204030204" pitchFamily="34" charset="0"/>
            </a:endParaRPr>
          </a:p>
          <a:p>
            <a:r>
              <a:rPr lang="en-US" sz="1900" b="0" dirty="0">
                <a:solidFill>
                  <a:schemeClr val="tx1">
                    <a:lumMod val="75000"/>
                    <a:lumOff val="25000"/>
                  </a:schemeClr>
                </a:solidFill>
                <a:effectLst/>
                <a:latin typeface="Calibri" panose="020F0502020204030204" pitchFamily="34" charset="0"/>
                <a:cs typeface="Calibri" panose="020F0502020204030204" pitchFamily="34" charset="0"/>
              </a:rPr>
              <a:t>Dijkstra’s algorithm is very similar to </a:t>
            </a:r>
            <a:r>
              <a:rPr lang="en-US" sz="1900" dirty="0">
                <a:solidFill>
                  <a:schemeClr val="tx1">
                    <a:lumMod val="75000"/>
                    <a:lumOff val="25000"/>
                  </a:schemeClr>
                </a:solidFill>
                <a:latin typeface="Calibri" panose="020F0502020204030204" pitchFamily="34" charset="0"/>
                <a:cs typeface="Calibri" panose="020F0502020204030204" pitchFamily="34" charset="0"/>
              </a:rPr>
              <a:t>Prim’s algorithm for minimum spanning tree.</a:t>
            </a:r>
            <a:r>
              <a:rPr lang="en-US" sz="1900" b="0" dirty="0">
                <a:solidFill>
                  <a:schemeClr val="tx1">
                    <a:lumMod val="75000"/>
                    <a:lumOff val="25000"/>
                  </a:schemeClr>
                </a:solidFill>
                <a:effectLst/>
                <a:latin typeface="Calibri" panose="020F0502020204030204" pitchFamily="34" charset="0"/>
                <a:cs typeface="Calibri" panose="020F0502020204030204" pitchFamily="34" charset="0"/>
              </a:rPr>
              <a:t> Like Prim’s MST, we generate a SPT (shortest path tree) with given source as root. We maintain two sets, one set contains vertices included in shortest path tree, other set includes vertices not yet included in shortest path tree. At every step of the algorithm, we find a vertex which is in the other set (set of not yet included) and has a minimum distance from the source.</a:t>
            </a:r>
          </a:p>
          <a:p>
            <a:endParaRPr lang="en-US" sz="1900" dirty="0">
              <a:solidFill>
                <a:schemeClr val="tx1">
                  <a:lumMod val="75000"/>
                  <a:lumOff val="25000"/>
                </a:schemeClr>
              </a:solidFill>
              <a:latin typeface="Calibri" panose="020F0502020204030204" pitchFamily="34" charset="0"/>
              <a:cs typeface="Calibri" panose="020F0502020204030204" pitchFamily="34" charset="0"/>
            </a:endParaRPr>
          </a:p>
          <a:p>
            <a:r>
              <a:rPr lang="en-US" sz="1900" b="0" i="0" dirty="0">
                <a:solidFill>
                  <a:schemeClr val="tx1">
                    <a:lumMod val="75000"/>
                    <a:lumOff val="25000"/>
                  </a:schemeClr>
                </a:solidFill>
                <a:effectLst/>
                <a:latin typeface="Calibri" panose="020F0502020204030204" pitchFamily="34" charset="0"/>
                <a:cs typeface="Calibri" panose="020F0502020204030204" pitchFamily="34" charset="0"/>
              </a:rPr>
              <a:t>Below are the detailed steps used in Dijkstra’s algorithm to find the shortest path from a single source vertex to all other vertices in the given graph.</a:t>
            </a:r>
            <a:br>
              <a:rPr lang="en-US" sz="1900" dirty="0">
                <a:solidFill>
                  <a:schemeClr val="tx1">
                    <a:lumMod val="75000"/>
                    <a:lumOff val="25000"/>
                  </a:schemeClr>
                </a:solidFill>
                <a:latin typeface="Calibri" panose="020F0502020204030204" pitchFamily="34" charset="0"/>
                <a:cs typeface="Calibri" panose="020F0502020204030204" pitchFamily="34" charset="0"/>
              </a:rPr>
            </a:br>
            <a:r>
              <a:rPr lang="en-US" sz="1900" b="0" i="0" dirty="0">
                <a:solidFill>
                  <a:schemeClr val="tx1">
                    <a:lumMod val="75000"/>
                    <a:lumOff val="25000"/>
                  </a:schemeClr>
                </a:solidFill>
                <a:effectLst/>
                <a:latin typeface="Calibri" panose="020F0502020204030204" pitchFamily="34" charset="0"/>
                <a:cs typeface="Calibri" panose="020F0502020204030204" pitchFamily="34" charset="0"/>
              </a:rPr>
              <a:t>Algorithm :</a:t>
            </a:r>
          </a:p>
          <a:p>
            <a:br>
              <a:rPr lang="en-US" sz="1900" dirty="0">
                <a:solidFill>
                  <a:schemeClr val="tx1">
                    <a:lumMod val="75000"/>
                    <a:lumOff val="25000"/>
                  </a:schemeClr>
                </a:solidFill>
                <a:latin typeface="Calibri" panose="020F0502020204030204" pitchFamily="34" charset="0"/>
                <a:cs typeface="Calibri" panose="020F0502020204030204" pitchFamily="34" charset="0"/>
              </a:rPr>
            </a:br>
            <a:r>
              <a:rPr lang="en-US" sz="1900" b="1" i="0" dirty="0">
                <a:solidFill>
                  <a:schemeClr val="tx1">
                    <a:lumMod val="75000"/>
                    <a:lumOff val="25000"/>
                  </a:schemeClr>
                </a:solidFill>
                <a:effectLst/>
                <a:latin typeface="Calibri" panose="020F0502020204030204" pitchFamily="34" charset="0"/>
                <a:cs typeface="Calibri" panose="020F0502020204030204" pitchFamily="34" charset="0"/>
              </a:rPr>
              <a:t>1)</a:t>
            </a:r>
            <a:r>
              <a:rPr lang="en-US" sz="1900" b="0" i="0" dirty="0">
                <a:solidFill>
                  <a:schemeClr val="tx1">
                    <a:lumMod val="75000"/>
                    <a:lumOff val="25000"/>
                  </a:schemeClr>
                </a:solidFill>
                <a:effectLst/>
                <a:latin typeface="Calibri" panose="020F0502020204030204" pitchFamily="34" charset="0"/>
                <a:cs typeface="Calibri" panose="020F0502020204030204" pitchFamily="34" charset="0"/>
              </a:rPr>
              <a:t> Create a set </a:t>
            </a:r>
            <a:r>
              <a:rPr lang="en-US" sz="1900" b="0" i="1" dirty="0" err="1">
                <a:solidFill>
                  <a:schemeClr val="tx1">
                    <a:lumMod val="75000"/>
                    <a:lumOff val="25000"/>
                  </a:schemeClr>
                </a:solidFill>
                <a:effectLst/>
                <a:latin typeface="Calibri" panose="020F0502020204030204" pitchFamily="34" charset="0"/>
                <a:cs typeface="Calibri" panose="020F0502020204030204" pitchFamily="34" charset="0"/>
              </a:rPr>
              <a:t>sptSet</a:t>
            </a:r>
            <a:r>
              <a:rPr lang="en-US" sz="1900" b="0" i="0" dirty="0">
                <a:solidFill>
                  <a:schemeClr val="tx1">
                    <a:lumMod val="75000"/>
                    <a:lumOff val="25000"/>
                  </a:schemeClr>
                </a:solidFill>
                <a:effectLst/>
                <a:latin typeface="Calibri" panose="020F0502020204030204" pitchFamily="34" charset="0"/>
                <a:cs typeface="Calibri" panose="020F0502020204030204" pitchFamily="34" charset="0"/>
              </a:rPr>
              <a:t> (shortest path tree set) that keeps track of vertices included in shortest path tree, i.e., whose minimum distance from source is calculated and finalized. Initially, this set is empty.</a:t>
            </a:r>
            <a:br>
              <a:rPr lang="en-US" sz="1900" dirty="0">
                <a:solidFill>
                  <a:schemeClr val="tx1">
                    <a:lumMod val="75000"/>
                    <a:lumOff val="25000"/>
                  </a:schemeClr>
                </a:solidFill>
                <a:latin typeface="Calibri" panose="020F0502020204030204" pitchFamily="34" charset="0"/>
                <a:cs typeface="Calibri" panose="020F0502020204030204" pitchFamily="34" charset="0"/>
              </a:rPr>
            </a:br>
            <a:r>
              <a:rPr lang="en-US" sz="1900" b="1" i="0" dirty="0">
                <a:solidFill>
                  <a:schemeClr val="tx1">
                    <a:lumMod val="75000"/>
                    <a:lumOff val="25000"/>
                  </a:schemeClr>
                </a:solidFill>
                <a:effectLst/>
                <a:latin typeface="Calibri" panose="020F0502020204030204" pitchFamily="34" charset="0"/>
                <a:cs typeface="Calibri" panose="020F0502020204030204" pitchFamily="34" charset="0"/>
              </a:rPr>
              <a:t>2)</a:t>
            </a:r>
            <a:r>
              <a:rPr lang="en-US" sz="1900" b="0" i="0" dirty="0">
                <a:solidFill>
                  <a:schemeClr val="tx1">
                    <a:lumMod val="75000"/>
                    <a:lumOff val="25000"/>
                  </a:schemeClr>
                </a:solidFill>
                <a:effectLst/>
                <a:latin typeface="Calibri" panose="020F0502020204030204" pitchFamily="34" charset="0"/>
                <a:cs typeface="Calibri" panose="020F0502020204030204" pitchFamily="34" charset="0"/>
              </a:rPr>
              <a:t> Assign a distance value to all vertices in the input graph. Initialize all distance values as INFINITE. Assign distance value as 0 for the source vertex so that it is picked first.</a:t>
            </a:r>
            <a:endParaRPr lang="en-IN" sz="1900" b="1" dirty="0">
              <a:solidFill>
                <a:schemeClr val="tx1">
                  <a:lumMod val="75000"/>
                  <a:lumOff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81160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2D6F0-2BAD-45BE-ABAC-FC14C7F2ECC4}"/>
              </a:ext>
            </a:extLst>
          </p:cNvPr>
          <p:cNvSpPr>
            <a:spLocks noGrp="1"/>
          </p:cNvSpPr>
          <p:nvPr>
            <p:ph type="title"/>
          </p:nvPr>
        </p:nvSpPr>
        <p:spPr/>
        <p:txBody>
          <a:bodyPr/>
          <a:lstStyle/>
          <a:p>
            <a:r>
              <a:rPr lang="en-IN" dirty="0">
                <a:latin typeface="Calibri" panose="020F0502020204030204" pitchFamily="34" charset="0"/>
                <a:cs typeface="Calibri" panose="020F0502020204030204" pitchFamily="34" charset="0"/>
              </a:rPr>
              <a:t>Example</a:t>
            </a:r>
          </a:p>
        </p:txBody>
      </p:sp>
      <p:pic>
        <p:nvPicPr>
          <p:cNvPr id="4098" name="Picture 2" descr="Solved: Use Dijkstra's Algorithm To Find The Shortest Path... | Chegg.com">
            <a:extLst>
              <a:ext uri="{FF2B5EF4-FFF2-40B4-BE49-F238E27FC236}">
                <a16:creationId xmlns:a16="http://schemas.microsoft.com/office/drawing/2014/main" id="{D593E0A8-A7FD-4660-B1FC-924C99A610F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911" t="18308" r="286" b="3698"/>
          <a:stretch/>
        </p:blipFill>
        <p:spPr bwMode="auto">
          <a:xfrm>
            <a:off x="2764618" y="2074605"/>
            <a:ext cx="6662763" cy="421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4667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C4678E-6D56-468A-BEC1-328162119BFE}"/>
              </a:ext>
            </a:extLst>
          </p:cNvPr>
          <p:cNvSpPr>
            <a:spLocks noGrp="1"/>
          </p:cNvSpPr>
          <p:nvPr>
            <p:ph type="title"/>
          </p:nvPr>
        </p:nvSpPr>
        <p:spPr/>
        <p:txBody>
          <a:bodyPr/>
          <a:lstStyle/>
          <a:p>
            <a:r>
              <a:rPr lang="en-IN" dirty="0">
                <a:latin typeface="Calibri" panose="020F0502020204030204" pitchFamily="34" charset="0"/>
                <a:cs typeface="Calibri" panose="020F0502020204030204" pitchFamily="34" charset="0"/>
              </a:rPr>
              <a:t>Code</a:t>
            </a:r>
          </a:p>
        </p:txBody>
      </p:sp>
      <p:pic>
        <p:nvPicPr>
          <p:cNvPr id="6" name="Content Placeholder 5">
            <a:extLst>
              <a:ext uri="{FF2B5EF4-FFF2-40B4-BE49-F238E27FC236}">
                <a16:creationId xmlns:a16="http://schemas.microsoft.com/office/drawing/2014/main" id="{F0F884C2-D17E-4D4A-9115-E820C52198DD}"/>
              </a:ext>
            </a:extLst>
          </p:cNvPr>
          <p:cNvPicPr>
            <a:picLocks noGrp="1" noChangeAspect="1"/>
          </p:cNvPicPr>
          <p:nvPr>
            <p:ph idx="1"/>
          </p:nvPr>
        </p:nvPicPr>
        <p:blipFill rotWithShape="1">
          <a:blip r:embed="rId2"/>
          <a:srcRect l="245"/>
          <a:stretch/>
        </p:blipFill>
        <p:spPr>
          <a:xfrm>
            <a:off x="2202426" y="2019710"/>
            <a:ext cx="7782727" cy="4312264"/>
          </a:xfrm>
        </p:spPr>
      </p:pic>
    </p:spTree>
    <p:extLst>
      <p:ext uri="{BB962C8B-B14F-4D97-AF65-F5344CB8AC3E}">
        <p14:creationId xmlns:p14="http://schemas.microsoft.com/office/powerpoint/2010/main" val="32333370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707A3E-2357-44EC-8339-1A1A3CC72472}"/>
              </a:ext>
            </a:extLst>
          </p:cNvPr>
          <p:cNvSpPr txBox="1"/>
          <p:nvPr/>
        </p:nvSpPr>
        <p:spPr>
          <a:xfrm>
            <a:off x="720436" y="683491"/>
            <a:ext cx="184731" cy="369332"/>
          </a:xfrm>
          <a:prstGeom prst="rect">
            <a:avLst/>
          </a:prstGeom>
          <a:noFill/>
        </p:spPr>
        <p:txBody>
          <a:bodyPr wrap="none" rtlCol="0">
            <a:spAutoFit/>
          </a:bodyPr>
          <a:lstStyle/>
          <a:p>
            <a:endParaRPr lang="en-IN" dirty="0"/>
          </a:p>
        </p:txBody>
      </p:sp>
      <p:pic>
        <p:nvPicPr>
          <p:cNvPr id="6" name="Picture 5">
            <a:extLst>
              <a:ext uri="{FF2B5EF4-FFF2-40B4-BE49-F238E27FC236}">
                <a16:creationId xmlns:a16="http://schemas.microsoft.com/office/drawing/2014/main" id="{406073B5-3C87-4ED0-AB86-522E5264FD58}"/>
              </a:ext>
            </a:extLst>
          </p:cNvPr>
          <p:cNvPicPr>
            <a:picLocks noChangeAspect="1"/>
          </p:cNvPicPr>
          <p:nvPr/>
        </p:nvPicPr>
        <p:blipFill>
          <a:blip r:embed="rId2"/>
          <a:stretch>
            <a:fillRect/>
          </a:stretch>
        </p:blipFill>
        <p:spPr>
          <a:xfrm>
            <a:off x="1590675" y="420175"/>
            <a:ext cx="9010650" cy="5781675"/>
          </a:xfrm>
          <a:prstGeom prst="rect">
            <a:avLst/>
          </a:prstGeom>
        </p:spPr>
      </p:pic>
    </p:spTree>
    <p:extLst>
      <p:ext uri="{BB962C8B-B14F-4D97-AF65-F5344CB8AC3E}">
        <p14:creationId xmlns:p14="http://schemas.microsoft.com/office/powerpoint/2010/main" val="25170867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AF4AC-C615-41E3-8517-79CF67506DA5}"/>
              </a:ext>
            </a:extLst>
          </p:cNvPr>
          <p:cNvSpPr>
            <a:spLocks noGrp="1"/>
          </p:cNvSpPr>
          <p:nvPr>
            <p:ph type="title"/>
          </p:nvPr>
        </p:nvSpPr>
        <p:spPr/>
        <p:txBody>
          <a:bodyPr/>
          <a:lstStyle/>
          <a:p>
            <a:r>
              <a:rPr lang="en-IN" dirty="0">
                <a:latin typeface="Calibri" panose="020F0502020204030204" pitchFamily="34" charset="0"/>
                <a:cs typeface="Calibri" panose="020F0502020204030204" pitchFamily="34" charset="0"/>
              </a:rPr>
              <a:t>Output</a:t>
            </a:r>
          </a:p>
        </p:txBody>
      </p:sp>
      <p:pic>
        <p:nvPicPr>
          <p:cNvPr id="4" name="Picture 3">
            <a:extLst>
              <a:ext uri="{FF2B5EF4-FFF2-40B4-BE49-F238E27FC236}">
                <a16:creationId xmlns:a16="http://schemas.microsoft.com/office/drawing/2014/main" id="{5C8857ED-11D9-4CAA-B0F8-9565687EACA3}"/>
              </a:ext>
            </a:extLst>
          </p:cNvPr>
          <p:cNvPicPr>
            <a:picLocks noChangeAspect="1"/>
          </p:cNvPicPr>
          <p:nvPr/>
        </p:nvPicPr>
        <p:blipFill rotWithShape="1">
          <a:blip r:embed="rId2"/>
          <a:srcRect b="38124"/>
          <a:stretch/>
        </p:blipFill>
        <p:spPr>
          <a:xfrm>
            <a:off x="1036320" y="2110404"/>
            <a:ext cx="10515600" cy="3789652"/>
          </a:xfrm>
          <a:prstGeom prst="rect">
            <a:avLst/>
          </a:prstGeom>
        </p:spPr>
      </p:pic>
      <p:pic>
        <p:nvPicPr>
          <p:cNvPr id="9" name="Content Placeholder 4">
            <a:extLst>
              <a:ext uri="{FF2B5EF4-FFF2-40B4-BE49-F238E27FC236}">
                <a16:creationId xmlns:a16="http://schemas.microsoft.com/office/drawing/2014/main" id="{5EFBB441-5E36-49CF-86C5-210524CEB48C}"/>
              </a:ext>
            </a:extLst>
          </p:cNvPr>
          <p:cNvPicPr>
            <a:picLocks noGrp="1" noChangeAspect="1"/>
          </p:cNvPicPr>
          <p:nvPr>
            <p:ph idx="1"/>
          </p:nvPr>
        </p:nvPicPr>
        <p:blipFill>
          <a:blip r:embed="rId3"/>
          <a:stretch>
            <a:fillRect/>
          </a:stretch>
        </p:blipFill>
        <p:spPr>
          <a:xfrm>
            <a:off x="6126480" y="2674288"/>
            <a:ext cx="4972050" cy="2924175"/>
          </a:xfrm>
        </p:spPr>
      </p:pic>
    </p:spTree>
    <p:extLst>
      <p:ext uri="{BB962C8B-B14F-4D97-AF65-F5344CB8AC3E}">
        <p14:creationId xmlns:p14="http://schemas.microsoft.com/office/powerpoint/2010/main" val="28878640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23C0D-423D-4E5A-A7FE-D3C18A2FCB87}"/>
              </a:ext>
            </a:extLst>
          </p:cNvPr>
          <p:cNvSpPr>
            <a:spLocks noGrp="1"/>
          </p:cNvSpPr>
          <p:nvPr>
            <p:ph type="title"/>
          </p:nvPr>
        </p:nvSpPr>
        <p:spPr/>
        <p:txBody>
          <a:bodyPr/>
          <a:lstStyle/>
          <a:p>
            <a:r>
              <a:rPr lang="en-IN" dirty="0">
                <a:latin typeface="Calibri" panose="020F0502020204030204" pitchFamily="34" charset="0"/>
                <a:cs typeface="Calibri" panose="020F0502020204030204" pitchFamily="34" charset="0"/>
              </a:rPr>
              <a:t>Floyd v/s Bellman v/s Dijkstra</a:t>
            </a:r>
          </a:p>
        </p:txBody>
      </p:sp>
      <p:pic>
        <p:nvPicPr>
          <p:cNvPr id="5" name="Content Placeholder 4">
            <a:extLst>
              <a:ext uri="{FF2B5EF4-FFF2-40B4-BE49-F238E27FC236}">
                <a16:creationId xmlns:a16="http://schemas.microsoft.com/office/drawing/2014/main" id="{EB05210A-CB01-4F68-AD31-462A047AC6F1}"/>
              </a:ext>
            </a:extLst>
          </p:cNvPr>
          <p:cNvPicPr>
            <a:picLocks noGrp="1" noChangeAspect="1"/>
          </p:cNvPicPr>
          <p:nvPr>
            <p:ph idx="1"/>
          </p:nvPr>
        </p:nvPicPr>
        <p:blipFill>
          <a:blip r:embed="rId2">
            <a:duotone>
              <a:prstClr val="black"/>
              <a:schemeClr val="accent1">
                <a:tint val="45000"/>
                <a:satMod val="400000"/>
              </a:schemeClr>
            </a:duotone>
          </a:blip>
          <a:stretch>
            <a:fillRect/>
          </a:stretch>
        </p:blipFill>
        <p:spPr>
          <a:xfrm>
            <a:off x="3055059" y="2521052"/>
            <a:ext cx="6157769" cy="2533482"/>
          </a:xfrm>
        </p:spPr>
      </p:pic>
    </p:spTree>
    <p:extLst>
      <p:ext uri="{BB962C8B-B14F-4D97-AF65-F5344CB8AC3E}">
        <p14:creationId xmlns:p14="http://schemas.microsoft.com/office/powerpoint/2010/main" val="16181795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5B00C-9080-48BF-A8C0-3CD988958751}"/>
              </a:ext>
            </a:extLst>
          </p:cNvPr>
          <p:cNvSpPr>
            <a:spLocks noGrp="1"/>
          </p:cNvSpPr>
          <p:nvPr>
            <p:ph type="title"/>
          </p:nvPr>
        </p:nvSpPr>
        <p:spPr/>
        <p:txBody>
          <a:bodyPr/>
          <a:lstStyle/>
          <a:p>
            <a:r>
              <a:rPr lang="en-IN" dirty="0"/>
              <a:t>Parallel Djikstra</a:t>
            </a:r>
          </a:p>
        </p:txBody>
      </p:sp>
      <p:sp>
        <p:nvSpPr>
          <p:cNvPr id="3" name="Content Placeholder 2">
            <a:extLst>
              <a:ext uri="{FF2B5EF4-FFF2-40B4-BE49-F238E27FC236}">
                <a16:creationId xmlns:a16="http://schemas.microsoft.com/office/drawing/2014/main" id="{1BF8A3CF-A70F-48AD-A5C7-EF39632B7ACC}"/>
              </a:ext>
            </a:extLst>
          </p:cNvPr>
          <p:cNvSpPr>
            <a:spLocks noGrp="1"/>
          </p:cNvSpPr>
          <p:nvPr>
            <p:ph idx="1"/>
          </p:nvPr>
        </p:nvSpPr>
        <p:spPr>
          <a:xfrm>
            <a:off x="1180407" y="1969656"/>
            <a:ext cx="10058400" cy="4412671"/>
          </a:xfrm>
        </p:spPr>
        <p:txBody>
          <a:bodyPr>
            <a:noAutofit/>
          </a:bodyPr>
          <a:lstStyle/>
          <a:p>
            <a:r>
              <a:rPr lang="en-US" sz="1800" b="1" dirty="0"/>
              <a:t>Novel Approach:</a:t>
            </a:r>
          </a:p>
          <a:p>
            <a:pPr marL="285750" indent="-285750">
              <a:lnSpc>
                <a:spcPct val="150000"/>
              </a:lnSpc>
              <a:buFont typeface="Arial" panose="020B0604020202020204" pitchFamily="34" charset="0"/>
              <a:buChar char="•"/>
            </a:pPr>
            <a:r>
              <a:rPr lang="en-US" sz="1800" dirty="0"/>
              <a:t>Research has brought forward numerous drawbacks with original </a:t>
            </a:r>
            <a:r>
              <a:rPr lang="en-US" sz="1800" dirty="0" err="1"/>
              <a:t>djikstra’s</a:t>
            </a:r>
            <a:r>
              <a:rPr lang="en-US" sz="1800" dirty="0"/>
              <a:t> algorithm.</a:t>
            </a:r>
          </a:p>
          <a:p>
            <a:pPr marL="285750" indent="-285750">
              <a:lnSpc>
                <a:spcPct val="150000"/>
              </a:lnSpc>
              <a:buFont typeface="Arial" panose="020B0604020202020204" pitchFamily="34" charset="0"/>
              <a:buChar char="•"/>
            </a:pPr>
            <a:r>
              <a:rPr lang="en-US" sz="1800" dirty="0"/>
              <a:t>When working with </a:t>
            </a:r>
            <a:r>
              <a:rPr lang="en-US" sz="1800" dirty="0" err="1"/>
              <a:t>undigraphs</a:t>
            </a:r>
            <a:r>
              <a:rPr lang="en-US" sz="1800" dirty="0"/>
              <a:t>, the algorithm is unmatched in both the speed and space requirements, but it falls short to address the concerns regarding support for digraphs with larger weights and more vertices.</a:t>
            </a:r>
          </a:p>
          <a:p>
            <a:pPr marL="285750" indent="-285750">
              <a:lnSpc>
                <a:spcPct val="150000"/>
              </a:lnSpc>
              <a:buFont typeface="Arial" panose="020B0604020202020204" pitchFamily="34" charset="0"/>
              <a:buChar char="•"/>
            </a:pPr>
            <a:r>
              <a:rPr lang="en-US" sz="1800" dirty="0"/>
              <a:t>Our project has solely been aimed at this issue with the algorithm; we have chosen this since in the transportation and navigation sectors, directions and paths have more significance than distances and wait-times.</a:t>
            </a:r>
          </a:p>
          <a:p>
            <a:pPr marL="285750" indent="-285750">
              <a:lnSpc>
                <a:spcPct val="150000"/>
              </a:lnSpc>
              <a:buFont typeface="Arial" panose="020B0604020202020204" pitchFamily="34" charset="0"/>
              <a:buChar char="•"/>
            </a:pPr>
            <a:r>
              <a:rPr lang="en-US" sz="1800" dirty="0"/>
              <a:t>Let us look at the modified algorithm in depth:</a:t>
            </a:r>
          </a:p>
        </p:txBody>
      </p:sp>
    </p:spTree>
    <p:extLst>
      <p:ext uri="{BB962C8B-B14F-4D97-AF65-F5344CB8AC3E}">
        <p14:creationId xmlns:p14="http://schemas.microsoft.com/office/powerpoint/2010/main" val="20734254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5E21-EBCB-42FB-BF4E-1861CB7C05A8}"/>
              </a:ext>
            </a:extLst>
          </p:cNvPr>
          <p:cNvSpPr>
            <a:spLocks noGrp="1"/>
          </p:cNvSpPr>
          <p:nvPr>
            <p:ph type="title"/>
          </p:nvPr>
        </p:nvSpPr>
        <p:spPr/>
        <p:txBody>
          <a:bodyPr/>
          <a:lstStyle/>
          <a:p>
            <a:r>
              <a:rPr lang="en-IN" dirty="0"/>
              <a:t>Our Algorithm</a:t>
            </a:r>
          </a:p>
        </p:txBody>
      </p:sp>
      <p:sp>
        <p:nvSpPr>
          <p:cNvPr id="3" name="Content Placeholder 2">
            <a:extLst>
              <a:ext uri="{FF2B5EF4-FFF2-40B4-BE49-F238E27FC236}">
                <a16:creationId xmlns:a16="http://schemas.microsoft.com/office/drawing/2014/main" id="{2D960AE1-18AE-424B-AC36-30CEEFFA0A9D}"/>
              </a:ext>
            </a:extLst>
          </p:cNvPr>
          <p:cNvSpPr>
            <a:spLocks noGrp="1"/>
          </p:cNvSpPr>
          <p:nvPr>
            <p:ph idx="1"/>
          </p:nvPr>
        </p:nvSpPr>
        <p:spPr/>
        <p:txBody>
          <a:bodyPr>
            <a:normAutofit fontScale="85000" lnSpcReduction="10000"/>
          </a:bodyPr>
          <a:lstStyle/>
          <a:p>
            <a:pPr marL="0" indent="0">
              <a:buNone/>
            </a:pPr>
            <a:r>
              <a:rPr lang="en-US" dirty="0"/>
              <a:t> Improvised Algorithm for the Dijkstra Function:</a:t>
            </a:r>
          </a:p>
          <a:p>
            <a:pPr marL="285750" indent="-285750">
              <a:buFont typeface="Arial" panose="020B0604020202020204" pitchFamily="34" charset="0"/>
              <a:buChar char="•"/>
            </a:pPr>
            <a:r>
              <a:rPr lang="en-US" dirty="0"/>
              <a:t>Read matrix structure of the graph (convert to processable form)</a:t>
            </a:r>
          </a:p>
          <a:p>
            <a:pPr marL="285750" indent="-285750">
              <a:buFont typeface="Arial" panose="020B0604020202020204" pitchFamily="34" charset="0"/>
              <a:buChar char="•"/>
            </a:pPr>
            <a:r>
              <a:rPr lang="en-US" dirty="0"/>
              <a:t>IF Graph is not directed, follow standard;</a:t>
            </a:r>
          </a:p>
          <a:p>
            <a:pPr marL="285750" indent="-285750">
              <a:buFont typeface="Arial" panose="020B0604020202020204" pitchFamily="34" charset="0"/>
              <a:buChar char="•"/>
            </a:pPr>
            <a:r>
              <a:rPr lang="en-US" dirty="0"/>
              <a:t>ELSE For directed graphs: Initialize *known pointer to contain bool values for whether path exists or not.</a:t>
            </a:r>
          </a:p>
          <a:p>
            <a:pPr marL="285750" indent="-285750">
              <a:buFont typeface="Arial" panose="020B0604020202020204" pitchFamily="34" charset="0"/>
              <a:buChar char="•"/>
            </a:pPr>
            <a:r>
              <a:rPr lang="en-US" dirty="0"/>
              <a:t>Find local distance for corresponding node and store in </a:t>
            </a:r>
            <a:r>
              <a:rPr lang="en-US" dirty="0" err="1"/>
              <a:t>loc_u</a:t>
            </a:r>
            <a:r>
              <a:rPr lang="en-US" dirty="0"/>
              <a:t> var.</a:t>
            </a:r>
          </a:p>
          <a:p>
            <a:pPr marL="285750" indent="-285750">
              <a:buFont typeface="Arial" panose="020B0604020202020204" pitchFamily="34" charset="0"/>
              <a:buChar char="•"/>
            </a:pPr>
            <a:r>
              <a:rPr lang="en-US" dirty="0"/>
              <a:t>If </a:t>
            </a:r>
            <a:r>
              <a:rPr lang="en-US" dirty="0" err="1"/>
              <a:t>loc_u</a:t>
            </a:r>
            <a:r>
              <a:rPr lang="en-US" dirty="0"/>
              <a:t> is INFINITY –</a:t>
            </a:r>
            <a:r>
              <a:rPr lang="en-IN" dirty="0"/>
              <a:t>&gt; </a:t>
            </a:r>
            <a:r>
              <a:rPr lang="en-IN" dirty="0" err="1"/>
              <a:t>MPI_Allreduce</a:t>
            </a:r>
            <a:r>
              <a:rPr lang="en-IN" dirty="0"/>
              <a:t> to gather back all the values and follow standard.</a:t>
            </a:r>
          </a:p>
          <a:p>
            <a:pPr marL="285750" indent="-285750">
              <a:buFont typeface="Arial" panose="020B0604020202020204" pitchFamily="34" charset="0"/>
              <a:buChar char="•"/>
            </a:pPr>
            <a:r>
              <a:rPr lang="en-IN" dirty="0"/>
              <a:t>If not infinity, set local and global minimum to </a:t>
            </a:r>
            <a:r>
              <a:rPr lang="en-IN" dirty="0" err="1"/>
              <a:t>loc_u</a:t>
            </a:r>
            <a:r>
              <a:rPr lang="en-IN" dirty="0"/>
              <a:t> value.</a:t>
            </a:r>
          </a:p>
          <a:p>
            <a:pPr marL="285750" indent="-285750">
              <a:buFont typeface="Arial" panose="020B0604020202020204" pitchFamily="34" charset="0"/>
              <a:buChar char="•"/>
            </a:pPr>
            <a:r>
              <a:rPr lang="en-IN" dirty="0"/>
              <a:t>Set known value for the corresponding node reference to 1 and move to calculate the next node’s known value.</a:t>
            </a:r>
            <a:endParaRPr lang="en-US" dirty="0"/>
          </a:p>
          <a:p>
            <a:endParaRPr lang="en-IN" dirty="0"/>
          </a:p>
        </p:txBody>
      </p:sp>
    </p:spTree>
    <p:extLst>
      <p:ext uri="{BB962C8B-B14F-4D97-AF65-F5344CB8AC3E}">
        <p14:creationId xmlns:p14="http://schemas.microsoft.com/office/powerpoint/2010/main" val="25733060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8231D-2124-4290-B6E9-D8C359A48204}"/>
              </a:ext>
            </a:extLst>
          </p:cNvPr>
          <p:cNvSpPr>
            <a:spLocks noGrp="1"/>
          </p:cNvSpPr>
          <p:nvPr>
            <p:ph type="title"/>
          </p:nvPr>
        </p:nvSpPr>
        <p:spPr/>
        <p:txBody>
          <a:bodyPr/>
          <a:lstStyle/>
          <a:p>
            <a:r>
              <a:rPr lang="en-IN" dirty="0"/>
              <a:t>Our Algorithm</a:t>
            </a:r>
          </a:p>
        </p:txBody>
      </p:sp>
      <p:sp>
        <p:nvSpPr>
          <p:cNvPr id="3" name="Content Placeholder 2">
            <a:extLst>
              <a:ext uri="{FF2B5EF4-FFF2-40B4-BE49-F238E27FC236}">
                <a16:creationId xmlns:a16="http://schemas.microsoft.com/office/drawing/2014/main" id="{C6B6821D-73B6-43FA-B64D-A946B7EF81E3}"/>
              </a:ext>
            </a:extLst>
          </p:cNvPr>
          <p:cNvSpPr>
            <a:spLocks noGrp="1"/>
          </p:cNvSpPr>
          <p:nvPr>
            <p:ph idx="1"/>
          </p:nvPr>
        </p:nvSpPr>
        <p:spPr/>
        <p:txBody>
          <a:bodyPr/>
          <a:lstStyle/>
          <a:p>
            <a:r>
              <a:rPr lang="en-US" b="1" i="1" dirty="0"/>
              <a:t>READ: </a:t>
            </a:r>
            <a:r>
              <a:rPr lang="en-US" dirty="0"/>
              <a:t>Matrix in processable form</a:t>
            </a:r>
          </a:p>
          <a:p>
            <a:r>
              <a:rPr lang="en-US" b="1" i="1" dirty="0"/>
              <a:t>IF:</a:t>
            </a:r>
            <a:r>
              <a:rPr lang="en-US" dirty="0"/>
              <a:t> Graph is not directed, follow standard djikstra approach</a:t>
            </a:r>
          </a:p>
          <a:p>
            <a:r>
              <a:rPr lang="en-US" b="1" i="1" dirty="0"/>
              <a:t>ELSE:</a:t>
            </a:r>
            <a:r>
              <a:rPr lang="en-US" dirty="0"/>
              <a:t> bool *known initialized</a:t>
            </a:r>
          </a:p>
          <a:p>
            <a:pPr lvl="1"/>
            <a:r>
              <a:rPr lang="en-US" dirty="0"/>
              <a:t>........... loc_u = local-distance( this.node, this.node.next );</a:t>
            </a:r>
          </a:p>
          <a:p>
            <a:pPr lvl="1"/>
            <a:r>
              <a:rPr lang="en-IN" dirty="0"/>
              <a:t>........... </a:t>
            </a:r>
            <a:r>
              <a:rPr lang="en-IN" b="1" i="1" dirty="0"/>
              <a:t>IF:</a:t>
            </a:r>
            <a:r>
              <a:rPr lang="en-IN" dirty="0"/>
              <a:t> known[ this.node ] = 0; i.e. no directed path exists</a:t>
            </a:r>
          </a:p>
          <a:p>
            <a:pPr lvl="1"/>
            <a:r>
              <a:rPr lang="en-IN" dirty="0"/>
              <a:t>........... |....loc_u -&gt; INFINTY and goto Standard Approach with MPI_Allreduce	</a:t>
            </a:r>
          </a:p>
          <a:p>
            <a:pPr lvl="1"/>
            <a:r>
              <a:rPr lang="en-IN" dirty="0"/>
              <a:t>........... </a:t>
            </a:r>
            <a:r>
              <a:rPr lang="en-IN" b="1" i="1" dirty="0"/>
              <a:t>ELSE:</a:t>
            </a:r>
            <a:r>
              <a:rPr lang="en-IN" dirty="0"/>
              <a:t> local_dist = loc_u &amp;&amp; global_dist = loc_u</a:t>
            </a:r>
          </a:p>
          <a:p>
            <a:pPr lvl="1"/>
            <a:r>
              <a:rPr lang="en-IN" dirty="0"/>
              <a:t>........... known[ this.node ] = 1</a:t>
            </a:r>
          </a:p>
          <a:p>
            <a:pPr lvl="1"/>
            <a:r>
              <a:rPr lang="en-IN" dirty="0"/>
              <a:t>........... node = this.node.next</a:t>
            </a:r>
          </a:p>
          <a:p>
            <a:pPr lvl="1"/>
            <a:r>
              <a:rPr lang="en-IN" dirty="0"/>
              <a:t>........... djikstra( node );</a:t>
            </a:r>
          </a:p>
        </p:txBody>
      </p:sp>
    </p:spTree>
    <p:extLst>
      <p:ext uri="{BB962C8B-B14F-4D97-AF65-F5344CB8AC3E}">
        <p14:creationId xmlns:p14="http://schemas.microsoft.com/office/powerpoint/2010/main" val="1638221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6630D-2F76-43E9-A1F5-CD13B41BF226}"/>
              </a:ext>
            </a:extLst>
          </p:cNvPr>
          <p:cNvSpPr>
            <a:spLocks noGrp="1"/>
          </p:cNvSpPr>
          <p:nvPr>
            <p:ph type="title"/>
          </p:nvPr>
        </p:nvSpPr>
        <p:spPr/>
        <p:txBody>
          <a:bodyPr/>
          <a:lstStyle/>
          <a:p>
            <a:r>
              <a:rPr lang="en-IN" dirty="0">
                <a:latin typeface="Calibri" panose="020F0502020204030204" pitchFamily="34" charset="0"/>
                <a:cs typeface="Calibri" panose="020F0502020204030204" pitchFamily="34" charset="0"/>
              </a:rPr>
              <a:t>Problem Statement :</a:t>
            </a:r>
          </a:p>
        </p:txBody>
      </p:sp>
      <p:sp>
        <p:nvSpPr>
          <p:cNvPr id="3" name="Content Placeholder 2">
            <a:extLst>
              <a:ext uri="{FF2B5EF4-FFF2-40B4-BE49-F238E27FC236}">
                <a16:creationId xmlns:a16="http://schemas.microsoft.com/office/drawing/2014/main" id="{05B6E06C-AAA7-4B9B-BAFC-769C2614D35F}"/>
              </a:ext>
            </a:extLst>
          </p:cNvPr>
          <p:cNvSpPr>
            <a:spLocks noGrp="1"/>
          </p:cNvSpPr>
          <p:nvPr>
            <p:ph idx="1"/>
          </p:nvPr>
        </p:nvSpPr>
        <p:spPr/>
        <p:txBody>
          <a:bodyPr/>
          <a:lstStyle/>
          <a:p>
            <a:endParaRPr lang="en-US" dirty="0"/>
          </a:p>
          <a:p>
            <a:r>
              <a:rPr lang="en-US" dirty="0"/>
              <a:t>Roads have been laid down in the most remote locations and they prove to be one of the most useful mediums for transportation and travel. But due to environmental factors and nature of the transport, drivers face enormous hurdles and usually have to travel more than </a:t>
            </a:r>
            <a:r>
              <a:rPr lang="en-US"/>
              <a:t>necessary.  </a:t>
            </a:r>
            <a:r>
              <a:rPr lang="en-US" dirty="0"/>
              <a:t>Devising a method to properly plan out routes and stops for efficient delivery will help to reduce stress on drivers and benefit the transport company as well as the client since deliveries will take less time and can be made more frequently.</a:t>
            </a:r>
            <a:endParaRPr lang="en-IN" dirty="0"/>
          </a:p>
        </p:txBody>
      </p:sp>
    </p:spTree>
    <p:extLst>
      <p:ext uri="{BB962C8B-B14F-4D97-AF65-F5344CB8AC3E}">
        <p14:creationId xmlns:p14="http://schemas.microsoft.com/office/powerpoint/2010/main" val="34766086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1E058-3F78-4966-AE66-6E76A6BA1762}"/>
              </a:ext>
            </a:extLst>
          </p:cNvPr>
          <p:cNvSpPr>
            <a:spLocks noGrp="1"/>
          </p:cNvSpPr>
          <p:nvPr>
            <p:ph type="title"/>
          </p:nvPr>
        </p:nvSpPr>
        <p:spPr/>
        <p:txBody>
          <a:bodyPr/>
          <a:lstStyle/>
          <a:p>
            <a:r>
              <a:rPr lang="en-IN" dirty="0"/>
              <a:t>Flowchart</a:t>
            </a:r>
          </a:p>
        </p:txBody>
      </p:sp>
      <p:pic>
        <p:nvPicPr>
          <p:cNvPr id="4" name="Content Placeholder 3">
            <a:extLst>
              <a:ext uri="{FF2B5EF4-FFF2-40B4-BE49-F238E27FC236}">
                <a16:creationId xmlns:a16="http://schemas.microsoft.com/office/drawing/2014/main" id="{EA851556-FCF0-4173-8162-7C840C651CB0}"/>
              </a:ext>
            </a:extLst>
          </p:cNvPr>
          <p:cNvPicPr>
            <a:picLocks noGrp="1" noChangeAspect="1"/>
          </p:cNvPicPr>
          <p:nvPr>
            <p:ph idx="1"/>
          </p:nvPr>
        </p:nvPicPr>
        <p:blipFill>
          <a:blip r:embed="rId3"/>
          <a:stretch>
            <a:fillRect/>
          </a:stretch>
        </p:blipFill>
        <p:spPr>
          <a:xfrm>
            <a:off x="3797398" y="2025073"/>
            <a:ext cx="4395257" cy="4218226"/>
          </a:xfrm>
          <a:prstGeom prst="rect">
            <a:avLst/>
          </a:prstGeom>
        </p:spPr>
      </p:pic>
    </p:spTree>
    <p:extLst>
      <p:ext uri="{BB962C8B-B14F-4D97-AF65-F5344CB8AC3E}">
        <p14:creationId xmlns:p14="http://schemas.microsoft.com/office/powerpoint/2010/main" val="15847561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C4678E-6D56-468A-BEC1-328162119BFE}"/>
              </a:ext>
            </a:extLst>
          </p:cNvPr>
          <p:cNvSpPr>
            <a:spLocks noGrp="1"/>
          </p:cNvSpPr>
          <p:nvPr>
            <p:ph type="title"/>
          </p:nvPr>
        </p:nvSpPr>
        <p:spPr/>
        <p:txBody>
          <a:bodyPr/>
          <a:lstStyle/>
          <a:p>
            <a:r>
              <a:rPr lang="en-IN" dirty="0">
                <a:latin typeface="Calibri" panose="020F0502020204030204" pitchFamily="34" charset="0"/>
                <a:cs typeface="Calibri" panose="020F0502020204030204" pitchFamily="34" charset="0"/>
              </a:rPr>
              <a:t>Code</a:t>
            </a:r>
          </a:p>
        </p:txBody>
      </p:sp>
      <p:pic>
        <p:nvPicPr>
          <p:cNvPr id="7" name="Content Placeholder 6">
            <a:extLst>
              <a:ext uri="{FF2B5EF4-FFF2-40B4-BE49-F238E27FC236}">
                <a16:creationId xmlns:a16="http://schemas.microsoft.com/office/drawing/2014/main" id="{56FE7EA1-0C08-4293-B67D-F0CE05747B1D}"/>
              </a:ext>
            </a:extLst>
          </p:cNvPr>
          <p:cNvPicPr>
            <a:picLocks noGrp="1" noChangeAspect="1"/>
          </p:cNvPicPr>
          <p:nvPr>
            <p:ph idx="1"/>
          </p:nvPr>
        </p:nvPicPr>
        <p:blipFill>
          <a:blip r:embed="rId2"/>
          <a:stretch>
            <a:fillRect/>
          </a:stretch>
        </p:blipFill>
        <p:spPr>
          <a:xfrm>
            <a:off x="2193313" y="2108200"/>
            <a:ext cx="7865700" cy="3760788"/>
          </a:xfrm>
        </p:spPr>
      </p:pic>
    </p:spTree>
    <p:extLst>
      <p:ext uri="{BB962C8B-B14F-4D97-AF65-F5344CB8AC3E}">
        <p14:creationId xmlns:p14="http://schemas.microsoft.com/office/powerpoint/2010/main" val="9181061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BA1DCA-2CF4-4538-B6DC-98F214A06425}"/>
              </a:ext>
            </a:extLst>
          </p:cNvPr>
          <p:cNvPicPr>
            <a:picLocks noChangeAspect="1"/>
          </p:cNvPicPr>
          <p:nvPr/>
        </p:nvPicPr>
        <p:blipFill>
          <a:blip r:embed="rId2"/>
          <a:stretch>
            <a:fillRect/>
          </a:stretch>
        </p:blipFill>
        <p:spPr>
          <a:xfrm>
            <a:off x="193963" y="357332"/>
            <a:ext cx="11804073" cy="5643822"/>
          </a:xfrm>
          <a:prstGeom prst="rect">
            <a:avLst/>
          </a:prstGeom>
        </p:spPr>
      </p:pic>
    </p:spTree>
    <p:extLst>
      <p:ext uri="{BB962C8B-B14F-4D97-AF65-F5344CB8AC3E}">
        <p14:creationId xmlns:p14="http://schemas.microsoft.com/office/powerpoint/2010/main" val="13083969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F81BEB-D24E-4A33-A7B3-E43B15650C45}"/>
              </a:ext>
            </a:extLst>
          </p:cNvPr>
          <p:cNvPicPr>
            <a:picLocks noChangeAspect="1"/>
          </p:cNvPicPr>
          <p:nvPr/>
        </p:nvPicPr>
        <p:blipFill>
          <a:blip r:embed="rId2"/>
          <a:stretch>
            <a:fillRect/>
          </a:stretch>
        </p:blipFill>
        <p:spPr>
          <a:xfrm>
            <a:off x="230003" y="440459"/>
            <a:ext cx="11731993" cy="5609359"/>
          </a:xfrm>
          <a:prstGeom prst="rect">
            <a:avLst/>
          </a:prstGeom>
        </p:spPr>
      </p:pic>
    </p:spTree>
    <p:extLst>
      <p:ext uri="{BB962C8B-B14F-4D97-AF65-F5344CB8AC3E}">
        <p14:creationId xmlns:p14="http://schemas.microsoft.com/office/powerpoint/2010/main" val="35003363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0A8D97-64CC-47B5-AD5B-23DDC25C52D0}"/>
              </a:ext>
            </a:extLst>
          </p:cNvPr>
          <p:cNvPicPr>
            <a:picLocks noChangeAspect="1"/>
          </p:cNvPicPr>
          <p:nvPr/>
        </p:nvPicPr>
        <p:blipFill>
          <a:blip r:embed="rId2"/>
          <a:stretch>
            <a:fillRect/>
          </a:stretch>
        </p:blipFill>
        <p:spPr>
          <a:xfrm>
            <a:off x="336252" y="514350"/>
            <a:ext cx="11519496" cy="5507759"/>
          </a:xfrm>
          <a:prstGeom prst="rect">
            <a:avLst/>
          </a:prstGeom>
        </p:spPr>
      </p:pic>
    </p:spTree>
    <p:extLst>
      <p:ext uri="{BB962C8B-B14F-4D97-AF65-F5344CB8AC3E}">
        <p14:creationId xmlns:p14="http://schemas.microsoft.com/office/powerpoint/2010/main" val="36060188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684FEB-D23D-4035-905B-1B18D8AABD28}"/>
              </a:ext>
            </a:extLst>
          </p:cNvPr>
          <p:cNvPicPr>
            <a:picLocks noChangeAspect="1"/>
          </p:cNvPicPr>
          <p:nvPr/>
        </p:nvPicPr>
        <p:blipFill>
          <a:blip r:embed="rId2"/>
          <a:stretch>
            <a:fillRect/>
          </a:stretch>
        </p:blipFill>
        <p:spPr>
          <a:xfrm>
            <a:off x="327891" y="412751"/>
            <a:ext cx="11536218" cy="5515754"/>
          </a:xfrm>
          <a:prstGeom prst="rect">
            <a:avLst/>
          </a:prstGeom>
        </p:spPr>
      </p:pic>
    </p:spTree>
    <p:extLst>
      <p:ext uri="{BB962C8B-B14F-4D97-AF65-F5344CB8AC3E}">
        <p14:creationId xmlns:p14="http://schemas.microsoft.com/office/powerpoint/2010/main" val="605410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8B6295-93EC-48A9-805F-0B571CFE3B88}"/>
              </a:ext>
            </a:extLst>
          </p:cNvPr>
          <p:cNvPicPr>
            <a:picLocks noChangeAspect="1"/>
          </p:cNvPicPr>
          <p:nvPr/>
        </p:nvPicPr>
        <p:blipFill>
          <a:blip r:embed="rId2"/>
          <a:stretch>
            <a:fillRect/>
          </a:stretch>
        </p:blipFill>
        <p:spPr>
          <a:xfrm>
            <a:off x="129309" y="421987"/>
            <a:ext cx="11933382" cy="5705648"/>
          </a:xfrm>
          <a:prstGeom prst="rect">
            <a:avLst/>
          </a:prstGeom>
        </p:spPr>
      </p:pic>
    </p:spTree>
    <p:extLst>
      <p:ext uri="{BB962C8B-B14F-4D97-AF65-F5344CB8AC3E}">
        <p14:creationId xmlns:p14="http://schemas.microsoft.com/office/powerpoint/2010/main" val="23332664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E139AC-7B28-4D0B-A062-857E3DD145C8}"/>
              </a:ext>
            </a:extLst>
          </p:cNvPr>
          <p:cNvPicPr>
            <a:picLocks noChangeAspect="1"/>
          </p:cNvPicPr>
          <p:nvPr/>
        </p:nvPicPr>
        <p:blipFill>
          <a:blip r:embed="rId2"/>
          <a:stretch>
            <a:fillRect/>
          </a:stretch>
        </p:blipFill>
        <p:spPr>
          <a:xfrm>
            <a:off x="350981" y="486641"/>
            <a:ext cx="11490037" cy="5493674"/>
          </a:xfrm>
          <a:prstGeom prst="rect">
            <a:avLst/>
          </a:prstGeom>
        </p:spPr>
      </p:pic>
    </p:spTree>
    <p:extLst>
      <p:ext uri="{BB962C8B-B14F-4D97-AF65-F5344CB8AC3E}">
        <p14:creationId xmlns:p14="http://schemas.microsoft.com/office/powerpoint/2010/main" val="6157532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E6CF93-7243-4F81-A0FE-7AD3A8F3759F}"/>
              </a:ext>
            </a:extLst>
          </p:cNvPr>
          <p:cNvPicPr>
            <a:picLocks noChangeAspect="1"/>
          </p:cNvPicPr>
          <p:nvPr/>
        </p:nvPicPr>
        <p:blipFill>
          <a:blip r:embed="rId2"/>
          <a:stretch>
            <a:fillRect/>
          </a:stretch>
        </p:blipFill>
        <p:spPr>
          <a:xfrm>
            <a:off x="198582" y="412750"/>
            <a:ext cx="11794836" cy="5639406"/>
          </a:xfrm>
          <a:prstGeom prst="rect">
            <a:avLst/>
          </a:prstGeom>
        </p:spPr>
      </p:pic>
    </p:spTree>
    <p:extLst>
      <p:ext uri="{BB962C8B-B14F-4D97-AF65-F5344CB8AC3E}">
        <p14:creationId xmlns:p14="http://schemas.microsoft.com/office/powerpoint/2010/main" val="36940725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1305D8-E2A1-47C1-9ED8-2DC70EDC0BCD}"/>
              </a:ext>
            </a:extLst>
          </p:cNvPr>
          <p:cNvPicPr>
            <a:picLocks noChangeAspect="1"/>
          </p:cNvPicPr>
          <p:nvPr/>
        </p:nvPicPr>
        <p:blipFill>
          <a:blip r:embed="rId2"/>
          <a:stretch>
            <a:fillRect/>
          </a:stretch>
        </p:blipFill>
        <p:spPr>
          <a:xfrm>
            <a:off x="355570" y="495878"/>
            <a:ext cx="11480860" cy="5489286"/>
          </a:xfrm>
          <a:prstGeom prst="rect">
            <a:avLst/>
          </a:prstGeom>
        </p:spPr>
      </p:pic>
    </p:spTree>
    <p:extLst>
      <p:ext uri="{BB962C8B-B14F-4D97-AF65-F5344CB8AC3E}">
        <p14:creationId xmlns:p14="http://schemas.microsoft.com/office/powerpoint/2010/main" val="2981108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2547B-2A94-4DE5-A06E-239C3660DA9F}"/>
              </a:ext>
            </a:extLst>
          </p:cNvPr>
          <p:cNvSpPr>
            <a:spLocks noGrp="1"/>
          </p:cNvSpPr>
          <p:nvPr>
            <p:ph type="title"/>
          </p:nvPr>
        </p:nvSpPr>
        <p:spPr/>
        <p:txBody>
          <a:bodyPr/>
          <a:lstStyle/>
          <a:p>
            <a:r>
              <a:rPr lang="en-IN" dirty="0">
                <a:latin typeface="Calibri" panose="020F0502020204030204" pitchFamily="34" charset="0"/>
                <a:cs typeface="Calibri" panose="020F0502020204030204" pitchFamily="34" charset="0"/>
              </a:rPr>
              <a:t>Introduction</a:t>
            </a:r>
            <a:r>
              <a:rPr lang="en-IN" dirty="0"/>
              <a:t> :</a:t>
            </a:r>
          </a:p>
        </p:txBody>
      </p:sp>
      <p:sp>
        <p:nvSpPr>
          <p:cNvPr id="3" name="Content Placeholder 2">
            <a:extLst>
              <a:ext uri="{FF2B5EF4-FFF2-40B4-BE49-F238E27FC236}">
                <a16:creationId xmlns:a16="http://schemas.microsoft.com/office/drawing/2014/main" id="{12593D12-B446-4900-8580-869233021D69}"/>
              </a:ext>
            </a:extLst>
          </p:cNvPr>
          <p:cNvSpPr>
            <a:spLocks noGrp="1"/>
          </p:cNvSpPr>
          <p:nvPr>
            <p:ph idx="1"/>
          </p:nvPr>
        </p:nvSpPr>
        <p:spPr/>
        <p:txBody>
          <a:bodyPr>
            <a:normAutofit/>
          </a:bodyPr>
          <a:lstStyle/>
          <a:p>
            <a:endParaRPr lang="en-US" sz="2000" dirty="0">
              <a:latin typeface="Calibri" panose="020F0502020204030204" pitchFamily="34" charset="0"/>
              <a:cs typeface="Calibri" panose="020F0502020204030204" pitchFamily="34" charset="0"/>
            </a:endParaRPr>
          </a:p>
          <a:p>
            <a:pPr marL="201168" lvl="1" indent="0">
              <a:buNone/>
            </a:pPr>
            <a:r>
              <a:rPr lang="en-US" sz="2000" dirty="0">
                <a:latin typeface="Calibri" panose="020F0502020204030204" pitchFamily="34" charset="0"/>
                <a:cs typeface="Calibri" panose="020F0502020204030204" pitchFamily="34" charset="0"/>
              </a:rPr>
              <a:t>Dijkstra's Algorithm is used to overcome the problem of finding shortest path. The main objective of this algorithm is to find shortest path between two points or nodes in any network with minimum cost implementation. Dijkstra algorithm overcomes the drawbacks of Floyd </a:t>
            </a:r>
            <a:r>
              <a:rPr lang="en-US" sz="2000" dirty="0" err="1">
                <a:latin typeface="Calibri" panose="020F0502020204030204" pitchFamily="34" charset="0"/>
                <a:cs typeface="Calibri" panose="020F0502020204030204" pitchFamily="34" charset="0"/>
              </a:rPr>
              <a:t>Warshall</a:t>
            </a:r>
            <a:r>
              <a:rPr lang="en-US" sz="2000" dirty="0">
                <a:latin typeface="Calibri" panose="020F0502020204030204" pitchFamily="34" charset="0"/>
                <a:cs typeface="Calibri" panose="020F0502020204030204" pitchFamily="34" charset="0"/>
              </a:rPr>
              <a:t> Algorithm as well as Bellman Ford Algorithm but it can be improvised if we implement it parallelly. Hence, in this project we will try to improvise the algorithm using parallel computing.</a:t>
            </a:r>
            <a:endParaRPr lang="en-IN" sz="2000" dirty="0"/>
          </a:p>
        </p:txBody>
      </p:sp>
    </p:spTree>
    <p:extLst>
      <p:ext uri="{BB962C8B-B14F-4D97-AF65-F5344CB8AC3E}">
        <p14:creationId xmlns:p14="http://schemas.microsoft.com/office/powerpoint/2010/main" val="743130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99653-51B4-4671-99AE-B7ED658989F5}"/>
              </a:ext>
            </a:extLst>
          </p:cNvPr>
          <p:cNvSpPr>
            <a:spLocks noGrp="1"/>
          </p:cNvSpPr>
          <p:nvPr>
            <p:ph type="title"/>
          </p:nvPr>
        </p:nvSpPr>
        <p:spPr/>
        <p:txBody>
          <a:bodyPr/>
          <a:lstStyle/>
          <a:p>
            <a:r>
              <a:rPr lang="en-US" dirty="0"/>
              <a:t>Output</a:t>
            </a:r>
            <a:endParaRPr lang="en-IN" dirty="0"/>
          </a:p>
        </p:txBody>
      </p:sp>
      <p:pic>
        <p:nvPicPr>
          <p:cNvPr id="5" name="Content Placeholder 4">
            <a:extLst>
              <a:ext uri="{FF2B5EF4-FFF2-40B4-BE49-F238E27FC236}">
                <a16:creationId xmlns:a16="http://schemas.microsoft.com/office/drawing/2014/main" id="{7F7DA5F3-3E15-4465-B636-8042F35C93D1}"/>
              </a:ext>
            </a:extLst>
          </p:cNvPr>
          <p:cNvPicPr>
            <a:picLocks noGrp="1" noChangeAspect="1"/>
          </p:cNvPicPr>
          <p:nvPr>
            <p:ph idx="1"/>
          </p:nvPr>
        </p:nvPicPr>
        <p:blipFill>
          <a:blip r:embed="rId2"/>
          <a:stretch>
            <a:fillRect/>
          </a:stretch>
        </p:blipFill>
        <p:spPr>
          <a:xfrm>
            <a:off x="3345986" y="2071254"/>
            <a:ext cx="5500028" cy="4191000"/>
          </a:xfrm>
        </p:spPr>
      </p:pic>
    </p:spTree>
    <p:extLst>
      <p:ext uri="{BB962C8B-B14F-4D97-AF65-F5344CB8AC3E}">
        <p14:creationId xmlns:p14="http://schemas.microsoft.com/office/powerpoint/2010/main" val="5858016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47477F-49AB-41FA-AC31-E116397F6077}"/>
              </a:ext>
            </a:extLst>
          </p:cNvPr>
          <p:cNvPicPr>
            <a:picLocks noChangeAspect="1"/>
          </p:cNvPicPr>
          <p:nvPr/>
        </p:nvPicPr>
        <p:blipFill>
          <a:blip r:embed="rId2"/>
          <a:stretch>
            <a:fillRect/>
          </a:stretch>
        </p:blipFill>
        <p:spPr>
          <a:xfrm>
            <a:off x="2114170" y="138545"/>
            <a:ext cx="7963659" cy="6068278"/>
          </a:xfrm>
          <a:prstGeom prst="rect">
            <a:avLst/>
          </a:prstGeom>
        </p:spPr>
      </p:pic>
    </p:spTree>
    <p:extLst>
      <p:ext uri="{BB962C8B-B14F-4D97-AF65-F5344CB8AC3E}">
        <p14:creationId xmlns:p14="http://schemas.microsoft.com/office/powerpoint/2010/main" val="38024930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0D0F8-6817-489F-AB93-AEF74B767DEB}"/>
              </a:ext>
            </a:extLst>
          </p:cNvPr>
          <p:cNvSpPr>
            <a:spLocks noGrp="1"/>
          </p:cNvSpPr>
          <p:nvPr>
            <p:ph type="title"/>
          </p:nvPr>
        </p:nvSpPr>
        <p:spPr/>
        <p:txBody>
          <a:bodyPr/>
          <a:lstStyle/>
          <a:p>
            <a:r>
              <a:rPr lang="en-US" dirty="0"/>
              <a:t>Time Analysis</a:t>
            </a:r>
            <a:endParaRPr lang="en-IN" dirty="0"/>
          </a:p>
        </p:txBody>
      </p:sp>
      <p:pic>
        <p:nvPicPr>
          <p:cNvPr id="5" name="Content Placeholder 4">
            <a:extLst>
              <a:ext uri="{FF2B5EF4-FFF2-40B4-BE49-F238E27FC236}">
                <a16:creationId xmlns:a16="http://schemas.microsoft.com/office/drawing/2014/main" id="{22A142A4-BF1D-40A6-AEE8-640E87A4F447}"/>
              </a:ext>
            </a:extLst>
          </p:cNvPr>
          <p:cNvPicPr>
            <a:picLocks noGrp="1" noChangeAspect="1"/>
          </p:cNvPicPr>
          <p:nvPr>
            <p:ph idx="1"/>
          </p:nvPr>
        </p:nvPicPr>
        <p:blipFill rotWithShape="1">
          <a:blip r:embed="rId2"/>
          <a:srcRect l="687" t="1129" r="-1"/>
          <a:stretch/>
        </p:blipFill>
        <p:spPr>
          <a:xfrm>
            <a:off x="2133600" y="2429164"/>
            <a:ext cx="8040688" cy="3154867"/>
          </a:xfrm>
        </p:spPr>
      </p:pic>
    </p:spTree>
    <p:extLst>
      <p:ext uri="{BB962C8B-B14F-4D97-AF65-F5344CB8AC3E}">
        <p14:creationId xmlns:p14="http://schemas.microsoft.com/office/powerpoint/2010/main" val="23065247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0D0F8-6817-489F-AB93-AEF74B767DEB}"/>
              </a:ext>
            </a:extLst>
          </p:cNvPr>
          <p:cNvSpPr>
            <a:spLocks noGrp="1"/>
          </p:cNvSpPr>
          <p:nvPr>
            <p:ph type="title"/>
          </p:nvPr>
        </p:nvSpPr>
        <p:spPr/>
        <p:txBody>
          <a:bodyPr/>
          <a:lstStyle/>
          <a:p>
            <a:r>
              <a:rPr lang="en-US" dirty="0"/>
              <a:t>Time Analysis</a:t>
            </a:r>
            <a:endParaRPr lang="en-IN" dirty="0"/>
          </a:p>
        </p:txBody>
      </p:sp>
      <p:pic>
        <p:nvPicPr>
          <p:cNvPr id="7" name="Content Placeholder 6">
            <a:extLst>
              <a:ext uri="{FF2B5EF4-FFF2-40B4-BE49-F238E27FC236}">
                <a16:creationId xmlns:a16="http://schemas.microsoft.com/office/drawing/2014/main" id="{2DAD25EC-A5B4-425C-AAAF-0EAC04F61849}"/>
              </a:ext>
            </a:extLst>
          </p:cNvPr>
          <p:cNvPicPr>
            <a:picLocks noGrp="1" noChangeAspect="1"/>
          </p:cNvPicPr>
          <p:nvPr>
            <p:ph idx="1"/>
          </p:nvPr>
        </p:nvPicPr>
        <p:blipFill>
          <a:blip r:embed="rId2"/>
          <a:stretch>
            <a:fillRect/>
          </a:stretch>
        </p:blipFill>
        <p:spPr>
          <a:xfrm>
            <a:off x="3761654" y="2137387"/>
            <a:ext cx="4763510" cy="3715202"/>
          </a:xfrm>
        </p:spPr>
      </p:pic>
    </p:spTree>
    <p:extLst>
      <p:ext uri="{BB962C8B-B14F-4D97-AF65-F5344CB8AC3E}">
        <p14:creationId xmlns:p14="http://schemas.microsoft.com/office/powerpoint/2010/main" val="14649870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A8EA5-A481-474A-A221-B09DEA30E231}"/>
              </a:ext>
            </a:extLst>
          </p:cNvPr>
          <p:cNvSpPr>
            <a:spLocks noGrp="1"/>
          </p:cNvSpPr>
          <p:nvPr>
            <p:ph type="title"/>
          </p:nvPr>
        </p:nvSpPr>
        <p:spPr/>
        <p:txBody>
          <a:bodyPr/>
          <a:lstStyle/>
          <a:p>
            <a:r>
              <a:rPr lang="en-US" dirty="0"/>
              <a:t>Time Analysis</a:t>
            </a:r>
            <a:endParaRPr lang="en-IN" dirty="0"/>
          </a:p>
        </p:txBody>
      </p:sp>
      <p:pic>
        <p:nvPicPr>
          <p:cNvPr id="5" name="Content Placeholder 4">
            <a:extLst>
              <a:ext uri="{FF2B5EF4-FFF2-40B4-BE49-F238E27FC236}">
                <a16:creationId xmlns:a16="http://schemas.microsoft.com/office/drawing/2014/main" id="{7CB78CF1-F5CD-4FDA-B453-9B7DD4938573}"/>
              </a:ext>
            </a:extLst>
          </p:cNvPr>
          <p:cNvPicPr>
            <a:picLocks noGrp="1" noChangeAspect="1"/>
          </p:cNvPicPr>
          <p:nvPr>
            <p:ph idx="1"/>
          </p:nvPr>
        </p:nvPicPr>
        <p:blipFill>
          <a:blip r:embed="rId2"/>
          <a:stretch>
            <a:fillRect/>
          </a:stretch>
        </p:blipFill>
        <p:spPr>
          <a:xfrm>
            <a:off x="3124605" y="2043396"/>
            <a:ext cx="6019395" cy="3982219"/>
          </a:xfrm>
        </p:spPr>
      </p:pic>
    </p:spTree>
    <p:extLst>
      <p:ext uri="{BB962C8B-B14F-4D97-AF65-F5344CB8AC3E}">
        <p14:creationId xmlns:p14="http://schemas.microsoft.com/office/powerpoint/2010/main" val="9803136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244F1-D16E-47F4-951F-4315A3E41183}"/>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0FB136E8-7297-49FB-8514-BC19CC5633DF}"/>
              </a:ext>
            </a:extLst>
          </p:cNvPr>
          <p:cNvSpPr>
            <a:spLocks noGrp="1"/>
          </p:cNvSpPr>
          <p:nvPr>
            <p:ph idx="1"/>
          </p:nvPr>
        </p:nvSpPr>
        <p:spPr>
          <a:xfrm>
            <a:off x="1066800" y="2292928"/>
            <a:ext cx="10058400" cy="3673763"/>
          </a:xfrm>
        </p:spPr>
        <p:txBody>
          <a:bodyPr>
            <a:normAutofit/>
          </a:bodyPr>
          <a:lstStyle/>
          <a:p>
            <a:r>
              <a:rPr lang="en-US" sz="1800" b="0" i="0" u="none" strike="noStrike" baseline="0" dirty="0">
                <a:latin typeface="Calibri" panose="020F0502020204030204" pitchFamily="34" charset="0"/>
              </a:rPr>
              <a:t>                              Parallel programming is a very intricate, yet increasingly important task as we have entered the multicore era and more cores are made available to the programmer going from dual core to 32 and 64 core systems or super computers. Independent tasks within a single application can be easily mapped on multicore platforms, the same is not true for applications that do not expose parallelism in a straightforward way. </a:t>
            </a:r>
          </a:p>
          <a:p>
            <a:pPr marL="0" indent="0">
              <a:buNone/>
            </a:pPr>
            <a:r>
              <a:rPr lang="en-US" sz="1800" dirty="0">
                <a:latin typeface="Calibri" panose="020F0502020204030204" pitchFamily="34" charset="0"/>
              </a:rPr>
              <a:t>		</a:t>
            </a:r>
            <a:r>
              <a:rPr lang="en-US" sz="1800" b="0" i="0" u="none" strike="noStrike" baseline="0" dirty="0">
                <a:latin typeface="Calibri" panose="020F0502020204030204" pitchFamily="34" charset="0"/>
              </a:rPr>
              <a:t>According to the results achieved, Bellman Ford algorithm is a challenging example of such an algorithm that is difficult to accelerate when executed in a multithreaded fashion because of its complexity being O(n3 ) . It is very important to have in mind the two major issues inherent to Bellman Ford algorithm: limited independent tasks and excessive synchronization. </a:t>
            </a:r>
            <a:endParaRPr lang="en-IN" dirty="0"/>
          </a:p>
        </p:txBody>
      </p:sp>
    </p:spTree>
    <p:extLst>
      <p:ext uri="{BB962C8B-B14F-4D97-AF65-F5344CB8AC3E}">
        <p14:creationId xmlns:p14="http://schemas.microsoft.com/office/powerpoint/2010/main" val="38629809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DB219-A423-42E6-AD61-093B9BF12EBA}"/>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E34E04F0-6640-4C5F-A010-2C99280E09FE}"/>
              </a:ext>
            </a:extLst>
          </p:cNvPr>
          <p:cNvSpPr>
            <a:spLocks noGrp="1"/>
          </p:cNvSpPr>
          <p:nvPr>
            <p:ph idx="1"/>
          </p:nvPr>
        </p:nvSpPr>
        <p:spPr>
          <a:xfrm>
            <a:off x="1097280" y="2228274"/>
            <a:ext cx="10058400" cy="3760891"/>
          </a:xfrm>
        </p:spPr>
        <p:txBody>
          <a:bodyPr>
            <a:normAutofit/>
          </a:bodyPr>
          <a:lstStyle/>
          <a:p>
            <a:pPr marL="0" indent="0">
              <a:buNone/>
            </a:pPr>
            <a:r>
              <a:rPr lang="en-US" sz="2000" b="0" i="0" u="none" strike="noStrike" baseline="0" dirty="0">
                <a:solidFill>
                  <a:schemeClr val="tx1">
                    <a:lumMod val="75000"/>
                    <a:lumOff val="25000"/>
                  </a:schemeClr>
                </a:solidFill>
                <a:latin typeface="Calibri" panose="020F0502020204030204" pitchFamily="34" charset="0"/>
              </a:rPr>
              <a:t>	There are several possible reasons why the parallel execution of algorithms wasn't as fast as expected for smaller number of nodes. One of the reasons could be that the code used may be inefficient. Another possibility is that, for a small amount of nodes, more time could be spent on parallelization and synchronization then it is spent on execution of code as sequential.</a:t>
            </a:r>
          </a:p>
          <a:p>
            <a:r>
              <a:rPr lang="en-US" dirty="0">
                <a:solidFill>
                  <a:schemeClr val="tx1">
                    <a:lumMod val="75000"/>
                    <a:lumOff val="25000"/>
                  </a:schemeClr>
                </a:solidFill>
                <a:latin typeface="Calibri" panose="020F0502020204030204" pitchFamily="34" charset="0"/>
              </a:rPr>
              <a:t>	</a:t>
            </a:r>
            <a:r>
              <a:rPr lang="en-US" sz="2000" b="0" i="0" u="none" strike="noStrike" baseline="0" dirty="0">
                <a:solidFill>
                  <a:schemeClr val="tx1">
                    <a:lumMod val="75000"/>
                    <a:lumOff val="25000"/>
                  </a:schemeClr>
                </a:solidFill>
                <a:latin typeface="Calibri" panose="020F0502020204030204" pitchFamily="34" charset="0"/>
              </a:rPr>
              <a:t>Our project report infers that in the efficient transportation system there should be shortest path as well as clean path with no complications in bellman ford and Floyd </a:t>
            </a:r>
            <a:r>
              <a:rPr lang="en-US" sz="2000" b="0" i="0" u="none" strike="noStrike" baseline="0" dirty="0" err="1">
                <a:solidFill>
                  <a:schemeClr val="tx1">
                    <a:lumMod val="75000"/>
                    <a:lumOff val="25000"/>
                  </a:schemeClr>
                </a:solidFill>
                <a:latin typeface="Calibri" panose="020F0502020204030204" pitchFamily="34" charset="0"/>
              </a:rPr>
              <a:t>warshall</a:t>
            </a:r>
            <a:r>
              <a:rPr lang="en-US" sz="2000" b="0" i="0" u="none" strike="noStrike" baseline="0" dirty="0">
                <a:solidFill>
                  <a:schemeClr val="tx1">
                    <a:lumMod val="75000"/>
                    <a:lumOff val="25000"/>
                  </a:schemeClr>
                </a:solidFill>
                <a:latin typeface="Calibri" panose="020F0502020204030204" pitchFamily="34" charset="0"/>
              </a:rPr>
              <a:t> we see major drawbacks like huge execution time as well as limited independent task . So the Dijkstra set a major foot over them and can be seen as the most efficient solution for the real world applications like transportation system. </a:t>
            </a:r>
            <a:endParaRPr lang="en-IN" dirty="0">
              <a:solidFill>
                <a:schemeClr val="tx1">
                  <a:lumMod val="75000"/>
                  <a:lumOff val="25000"/>
                </a:schemeClr>
              </a:solidFill>
            </a:endParaRPr>
          </a:p>
          <a:p>
            <a:endParaRPr lang="en-IN" dirty="0"/>
          </a:p>
        </p:txBody>
      </p:sp>
    </p:spTree>
    <p:extLst>
      <p:ext uri="{BB962C8B-B14F-4D97-AF65-F5344CB8AC3E}">
        <p14:creationId xmlns:p14="http://schemas.microsoft.com/office/powerpoint/2010/main" val="6206576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DB410-2A4A-4C43-A8E4-25B84739FAC2}"/>
              </a:ext>
            </a:extLst>
          </p:cNvPr>
          <p:cNvSpPr>
            <a:spLocks noGrp="1"/>
          </p:cNvSpPr>
          <p:nvPr>
            <p:ph type="title"/>
          </p:nvPr>
        </p:nvSpPr>
        <p:spPr/>
        <p:txBody>
          <a:bodyPr/>
          <a:lstStyle/>
          <a:p>
            <a:r>
              <a:rPr lang="en-US" dirty="0"/>
              <a:t>Individual Contribution</a:t>
            </a:r>
            <a:endParaRPr lang="en-IN" dirty="0"/>
          </a:p>
        </p:txBody>
      </p:sp>
      <p:sp>
        <p:nvSpPr>
          <p:cNvPr id="3" name="Content Placeholder 2">
            <a:extLst>
              <a:ext uri="{FF2B5EF4-FFF2-40B4-BE49-F238E27FC236}">
                <a16:creationId xmlns:a16="http://schemas.microsoft.com/office/drawing/2014/main" id="{38D24842-C028-4A44-B884-693DAD0ECC5D}"/>
              </a:ext>
            </a:extLst>
          </p:cNvPr>
          <p:cNvSpPr>
            <a:spLocks noGrp="1"/>
          </p:cNvSpPr>
          <p:nvPr>
            <p:ph idx="1"/>
          </p:nvPr>
        </p:nvSpPr>
        <p:spPr>
          <a:xfrm>
            <a:off x="1097280" y="2304981"/>
            <a:ext cx="10058400" cy="3295072"/>
          </a:xfrm>
        </p:spPr>
        <p:txBody>
          <a:bodyPr/>
          <a:lstStyle/>
          <a:p>
            <a:r>
              <a:rPr lang="en-US" sz="2000" b="1" i="1" dirty="0">
                <a:latin typeface="Calibri" panose="020F0502020204030204" pitchFamily="34" charset="0"/>
                <a:cs typeface="Calibri" panose="020F0502020204030204" pitchFamily="34" charset="0"/>
              </a:rPr>
              <a:t>1) </a:t>
            </a:r>
            <a:r>
              <a:rPr lang="en-IN" sz="2000" b="1" i="1" dirty="0">
                <a:latin typeface="Calibri" panose="020F0502020204030204" pitchFamily="34" charset="0"/>
                <a:cs typeface="Calibri" panose="020F0502020204030204" pitchFamily="34" charset="0"/>
              </a:rPr>
              <a:t>Mohammad Aman Mirza – </a:t>
            </a:r>
            <a:r>
              <a:rPr lang="en-IN" sz="1600" b="1" i="1" dirty="0">
                <a:latin typeface="Calibri" panose="020F0502020204030204" pitchFamily="34" charset="0"/>
                <a:cs typeface="Calibri" panose="020F0502020204030204" pitchFamily="34" charset="0"/>
              </a:rPr>
              <a:t>Implementation and time complexity analysis of Floyd Algorithm and Parallel Djikstra Algorithm, Research work, Review-1 PPT.</a:t>
            </a:r>
          </a:p>
          <a:p>
            <a:r>
              <a:rPr lang="en-IN" sz="2000" b="1" i="1" dirty="0">
                <a:latin typeface="Calibri" panose="020F0502020204030204" pitchFamily="34" charset="0"/>
                <a:cs typeface="Calibri" panose="020F0502020204030204" pitchFamily="34" charset="0"/>
              </a:rPr>
              <a:t>2) </a:t>
            </a:r>
            <a:r>
              <a:rPr lang="en-IN" sz="2000" b="1" i="1" dirty="0" err="1">
                <a:latin typeface="Calibri" panose="020F0502020204030204" pitchFamily="34" charset="0"/>
                <a:cs typeface="Calibri" panose="020F0502020204030204" pitchFamily="34" charset="0"/>
              </a:rPr>
              <a:t>Moitrish</a:t>
            </a:r>
            <a:r>
              <a:rPr lang="en-IN" sz="2000" b="1" i="1" dirty="0">
                <a:latin typeface="Calibri" panose="020F0502020204030204" pitchFamily="34" charset="0"/>
                <a:cs typeface="Calibri" panose="020F0502020204030204" pitchFamily="34" charset="0"/>
              </a:rPr>
              <a:t> Sinha – </a:t>
            </a:r>
            <a:r>
              <a:rPr lang="en-IN" sz="1600" b="1" i="1" dirty="0">
                <a:latin typeface="Calibri" panose="020F0502020204030204" pitchFamily="34" charset="0"/>
                <a:cs typeface="Calibri" panose="020F0502020204030204" pitchFamily="34" charset="0"/>
              </a:rPr>
              <a:t>Implementation and time complexity analysis of Djikstra and Parallel Djikstra Algorithm, Research work, Review-2 PPT.</a:t>
            </a:r>
          </a:p>
          <a:p>
            <a:r>
              <a:rPr lang="en-IN" sz="2000" b="1" i="1" dirty="0">
                <a:latin typeface="Calibri" panose="020F0502020204030204" pitchFamily="34" charset="0"/>
                <a:cs typeface="Calibri" panose="020F0502020204030204" pitchFamily="34" charset="0"/>
              </a:rPr>
              <a:t>3) Shaik Haseeb Ur Rahman – </a:t>
            </a:r>
            <a:r>
              <a:rPr lang="en-IN" sz="1600" b="1" i="1" dirty="0">
                <a:latin typeface="Calibri" panose="020F0502020204030204" pitchFamily="34" charset="0"/>
                <a:cs typeface="Calibri" panose="020F0502020204030204" pitchFamily="34" charset="0"/>
              </a:rPr>
              <a:t>Implementation and time complexity analysis of Bellman Ford’s Algorithm and Parallel Djikstra Algorithm, Research work, Review-3 PPT.</a:t>
            </a:r>
            <a:endParaRPr lang="en-IN" sz="2000" b="1" i="1" dirty="0">
              <a:latin typeface="Calibri" panose="020F0502020204030204" pitchFamily="34" charset="0"/>
              <a:cs typeface="Calibri" panose="020F0502020204030204" pitchFamily="34" charset="0"/>
            </a:endParaRPr>
          </a:p>
          <a:p>
            <a:r>
              <a:rPr lang="en-IN" sz="2000" b="1" i="1" dirty="0">
                <a:latin typeface="Calibri" panose="020F0502020204030204" pitchFamily="34" charset="0"/>
                <a:cs typeface="Calibri" panose="020F0502020204030204" pitchFamily="34" charset="0"/>
              </a:rPr>
              <a:t>4) </a:t>
            </a:r>
            <a:r>
              <a:rPr lang="en-IN" sz="2000" b="1" i="1" dirty="0" err="1">
                <a:latin typeface="Calibri" panose="020F0502020204030204" pitchFamily="34" charset="0"/>
                <a:cs typeface="Calibri" panose="020F0502020204030204" pitchFamily="34" charset="0"/>
              </a:rPr>
              <a:t>Lakshit</a:t>
            </a:r>
            <a:r>
              <a:rPr lang="en-IN" sz="2000" b="1" i="1" dirty="0">
                <a:latin typeface="Calibri" panose="020F0502020204030204" pitchFamily="34" charset="0"/>
                <a:cs typeface="Calibri" panose="020F0502020204030204" pitchFamily="34" charset="0"/>
              </a:rPr>
              <a:t> </a:t>
            </a:r>
            <a:r>
              <a:rPr lang="en-IN" sz="2000" b="1" i="1" dirty="0" err="1">
                <a:latin typeface="Calibri" panose="020F0502020204030204" pitchFamily="34" charset="0"/>
                <a:cs typeface="Calibri" panose="020F0502020204030204" pitchFamily="34" charset="0"/>
              </a:rPr>
              <a:t>Dua</a:t>
            </a:r>
            <a:r>
              <a:rPr lang="en-IN" sz="2000" b="1" i="1" dirty="0">
                <a:latin typeface="Calibri" panose="020F0502020204030204" pitchFamily="34" charset="0"/>
                <a:cs typeface="Calibri" panose="020F0502020204030204" pitchFamily="34" charset="0"/>
              </a:rPr>
              <a:t> – </a:t>
            </a:r>
            <a:r>
              <a:rPr lang="en-IN" sz="1600" b="1" i="1" dirty="0">
                <a:latin typeface="Calibri" panose="020F0502020204030204" pitchFamily="34" charset="0"/>
                <a:cs typeface="Calibri" panose="020F0502020204030204" pitchFamily="34" charset="0"/>
              </a:rPr>
              <a:t>Implementation and time complexity analysis of Parallel Djikstra Algorithm, Detailed analysis of time complexities and comparisons between the algorithms, Research work, Review-3 PPT.</a:t>
            </a:r>
          </a:p>
          <a:p>
            <a:endParaRPr lang="en-IN" sz="2000" b="1" i="1" dirty="0">
              <a:latin typeface="Calibri" panose="020F0502020204030204" pitchFamily="34" charset="0"/>
              <a:cs typeface="Calibri" panose="020F0502020204030204" pitchFamily="34" charset="0"/>
            </a:endParaRPr>
          </a:p>
          <a:p>
            <a:endParaRPr lang="en-IN" sz="2000" b="1"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273836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81A571-E16F-4D25-A11F-F956ED5BD376}"/>
              </a:ext>
            </a:extLst>
          </p:cNvPr>
          <p:cNvSpPr>
            <a:spLocks noGrp="1"/>
          </p:cNvSpPr>
          <p:nvPr>
            <p:ph type="title"/>
          </p:nvPr>
        </p:nvSpPr>
        <p:spPr>
          <a:xfrm>
            <a:off x="523393" y="2890981"/>
            <a:ext cx="3517567" cy="811413"/>
          </a:xfrm>
        </p:spPr>
        <p:txBody>
          <a:bodyPr/>
          <a:lstStyle/>
          <a:p>
            <a:r>
              <a:rPr lang="en-IN" dirty="0">
                <a:latin typeface="Calibri" panose="020F0502020204030204" pitchFamily="34" charset="0"/>
                <a:cs typeface="Calibri" panose="020F0502020204030204" pitchFamily="34" charset="0"/>
              </a:rPr>
              <a:t>REFERNECES :</a:t>
            </a:r>
          </a:p>
        </p:txBody>
      </p:sp>
      <p:sp>
        <p:nvSpPr>
          <p:cNvPr id="5" name="Content Placeholder 4">
            <a:extLst>
              <a:ext uri="{FF2B5EF4-FFF2-40B4-BE49-F238E27FC236}">
                <a16:creationId xmlns:a16="http://schemas.microsoft.com/office/drawing/2014/main" id="{DFD7337A-85BA-4EAD-8CE5-E165D2173804}"/>
              </a:ext>
            </a:extLst>
          </p:cNvPr>
          <p:cNvSpPr>
            <a:spLocks noGrp="1"/>
          </p:cNvSpPr>
          <p:nvPr>
            <p:ph idx="1"/>
          </p:nvPr>
        </p:nvSpPr>
        <p:spPr/>
        <p:txBody>
          <a:bodyPr>
            <a:normAutofit fontScale="92500" lnSpcReduction="20000"/>
          </a:bodyPr>
          <a:lstStyle/>
          <a:p>
            <a:r>
              <a:rPr lang="en-IN" b="1" dirty="0">
                <a:latin typeface="Calibri" panose="020F0502020204030204" pitchFamily="34" charset="0"/>
                <a:cs typeface="Calibri" panose="020F0502020204030204" pitchFamily="34" charset="0"/>
              </a:rPr>
              <a:t>[1] </a:t>
            </a:r>
            <a:r>
              <a:rPr lang="en-IN" dirty="0">
                <a:latin typeface="Calibri" panose="020F0502020204030204" pitchFamily="34" charset="0"/>
                <a:cs typeface="Calibri" panose="020F0502020204030204" pitchFamily="34" charset="0"/>
              </a:rPr>
              <a:t>Dijkstra E.W. “A note on two problems in connexion with graphs”, in </a:t>
            </a:r>
            <a:r>
              <a:rPr lang="en-IN" dirty="0" err="1">
                <a:latin typeface="Calibri" panose="020F0502020204030204" pitchFamily="34" charset="0"/>
                <a:cs typeface="Calibri" panose="020F0502020204030204" pitchFamily="34" charset="0"/>
              </a:rPr>
              <a:t>Numerische</a:t>
            </a:r>
            <a:r>
              <a:rPr lang="en-IN" dirty="0">
                <a:latin typeface="Calibri" panose="020F0502020204030204" pitchFamily="34" charset="0"/>
                <a:cs typeface="Calibri" panose="020F0502020204030204" pitchFamily="34" charset="0"/>
              </a:rPr>
              <a:t> </a:t>
            </a:r>
            <a:r>
              <a:rPr lang="en-IN" dirty="0" err="1">
                <a:latin typeface="Calibri" panose="020F0502020204030204" pitchFamily="34" charset="0"/>
                <a:cs typeface="Calibri" panose="020F0502020204030204" pitchFamily="34" charset="0"/>
              </a:rPr>
              <a:t>Mathematik</a:t>
            </a:r>
            <a:r>
              <a:rPr lang="en-IN" dirty="0">
                <a:latin typeface="Calibri" panose="020F0502020204030204" pitchFamily="34" charset="0"/>
                <a:cs typeface="Calibri" panose="020F0502020204030204" pitchFamily="34" charset="0"/>
              </a:rPr>
              <a:t> 1, pp.269–271, 1959. </a:t>
            </a:r>
          </a:p>
          <a:p>
            <a:r>
              <a:rPr lang="en-IN" b="1" dirty="0">
                <a:latin typeface="Calibri" panose="020F0502020204030204" pitchFamily="34" charset="0"/>
                <a:cs typeface="Calibri" panose="020F0502020204030204" pitchFamily="34" charset="0"/>
              </a:rPr>
              <a:t>[2] </a:t>
            </a:r>
            <a:r>
              <a:rPr lang="en-IN" dirty="0" err="1">
                <a:latin typeface="Calibri" panose="020F0502020204030204" pitchFamily="34" charset="0"/>
                <a:cs typeface="Calibri" panose="020F0502020204030204" pitchFamily="34" charset="0"/>
              </a:rPr>
              <a:t>Sniedovich</a:t>
            </a:r>
            <a:r>
              <a:rPr lang="en-IN" dirty="0">
                <a:latin typeface="Calibri" panose="020F0502020204030204" pitchFamily="34" charset="0"/>
                <a:cs typeface="Calibri" panose="020F0502020204030204" pitchFamily="34" charset="0"/>
              </a:rPr>
              <a:t> Moshe. “Dijkstra's Algorithm revisited: The Dynamic Programming Connexion”, in Control and Cybernetics vol 35, no. 3, 2006. </a:t>
            </a:r>
          </a:p>
          <a:p>
            <a:r>
              <a:rPr lang="en-IN" b="1" dirty="0">
                <a:latin typeface="Calibri" panose="020F0502020204030204" pitchFamily="34" charset="0"/>
                <a:cs typeface="Calibri" panose="020F0502020204030204" pitchFamily="34" charset="0"/>
              </a:rPr>
              <a:t>[3] </a:t>
            </a:r>
            <a:r>
              <a:rPr lang="en-IN" dirty="0">
                <a:latin typeface="Calibri" panose="020F0502020204030204" pitchFamily="34" charset="0"/>
                <a:cs typeface="Calibri" panose="020F0502020204030204" pitchFamily="34" charset="0"/>
              </a:rPr>
              <a:t>Wang </a:t>
            </a:r>
            <a:r>
              <a:rPr lang="en-IN" dirty="0" err="1">
                <a:latin typeface="Calibri" panose="020F0502020204030204" pitchFamily="34" charset="0"/>
                <a:cs typeface="Calibri" panose="020F0502020204030204" pitchFamily="34" charset="0"/>
              </a:rPr>
              <a:t>Qianyu</a:t>
            </a:r>
            <a:r>
              <a:rPr lang="en-IN" dirty="0">
                <a:latin typeface="Calibri" panose="020F0502020204030204" pitchFamily="34" charset="0"/>
                <a:cs typeface="Calibri" panose="020F0502020204030204" pitchFamily="34" charset="0"/>
              </a:rPr>
              <a:t>, </a:t>
            </a:r>
            <a:r>
              <a:rPr lang="en-IN" dirty="0" err="1">
                <a:latin typeface="Calibri" panose="020F0502020204030204" pitchFamily="34" charset="0"/>
                <a:cs typeface="Calibri" panose="020F0502020204030204" pitchFamily="34" charset="0"/>
              </a:rPr>
              <a:t>Lunhui</a:t>
            </a:r>
            <a:r>
              <a:rPr lang="en-IN" dirty="0">
                <a:latin typeface="Calibri" panose="020F0502020204030204" pitchFamily="34" charset="0"/>
                <a:cs typeface="Calibri" panose="020F0502020204030204" pitchFamily="34" charset="0"/>
              </a:rPr>
              <a:t> Xu, and </a:t>
            </a:r>
            <a:r>
              <a:rPr lang="en-IN" dirty="0" err="1">
                <a:latin typeface="Calibri" panose="020F0502020204030204" pitchFamily="34" charset="0"/>
                <a:cs typeface="Calibri" panose="020F0502020204030204" pitchFamily="34" charset="0"/>
              </a:rPr>
              <a:t>Qiu</a:t>
            </a:r>
            <a:r>
              <a:rPr lang="en-IN" dirty="0">
                <a:latin typeface="Calibri" panose="020F0502020204030204" pitchFamily="34" charset="0"/>
                <a:cs typeface="Calibri" panose="020F0502020204030204" pitchFamily="34" charset="0"/>
              </a:rPr>
              <a:t> </a:t>
            </a:r>
            <a:r>
              <a:rPr lang="en-IN" dirty="0" err="1">
                <a:latin typeface="Calibri" panose="020F0502020204030204" pitchFamily="34" charset="0"/>
                <a:cs typeface="Calibri" panose="020F0502020204030204" pitchFamily="34" charset="0"/>
              </a:rPr>
              <a:t>Jiandong</a:t>
            </a:r>
            <a:r>
              <a:rPr lang="en-IN" dirty="0">
                <a:latin typeface="Calibri" panose="020F0502020204030204" pitchFamily="34" charset="0"/>
                <a:cs typeface="Calibri" panose="020F0502020204030204" pitchFamily="34" charset="0"/>
              </a:rPr>
              <a:t>, “Research and realization of the Optimal Path Algorithm with Complex Traffic Regulations in GIS”, Proceedings of the IEEE International Conference on Automation and Logistics, 2007. </a:t>
            </a:r>
          </a:p>
          <a:p>
            <a:r>
              <a:rPr lang="en-IN" b="1" dirty="0">
                <a:latin typeface="Calibri" panose="020F0502020204030204" pitchFamily="34" charset="0"/>
                <a:cs typeface="Calibri" panose="020F0502020204030204" pitchFamily="34" charset="0"/>
              </a:rPr>
              <a:t>[4] </a:t>
            </a:r>
            <a:r>
              <a:rPr lang="en-IN" dirty="0">
                <a:latin typeface="Calibri" panose="020F0502020204030204" pitchFamily="34" charset="0"/>
                <a:cs typeface="Calibri" panose="020F0502020204030204" pitchFamily="34" charset="0"/>
              </a:rPr>
              <a:t>R. Dial, F. Glover, D. </a:t>
            </a:r>
            <a:r>
              <a:rPr lang="en-IN" dirty="0" err="1">
                <a:latin typeface="Calibri" panose="020F0502020204030204" pitchFamily="34" charset="0"/>
                <a:cs typeface="Calibri" panose="020F0502020204030204" pitchFamily="34" charset="0"/>
              </a:rPr>
              <a:t>Karney</a:t>
            </a:r>
            <a:r>
              <a:rPr lang="en-IN" dirty="0">
                <a:latin typeface="Calibri" panose="020F0502020204030204" pitchFamily="34" charset="0"/>
                <a:cs typeface="Calibri" panose="020F0502020204030204" pitchFamily="34" charset="0"/>
              </a:rPr>
              <a:t>, and D. </a:t>
            </a:r>
            <a:r>
              <a:rPr lang="en-IN" dirty="0" err="1">
                <a:latin typeface="Calibri" panose="020F0502020204030204" pitchFamily="34" charset="0"/>
                <a:cs typeface="Calibri" panose="020F0502020204030204" pitchFamily="34" charset="0"/>
              </a:rPr>
              <a:t>Klingman</a:t>
            </a:r>
            <a:r>
              <a:rPr lang="en-IN" dirty="0">
                <a:latin typeface="Calibri" panose="020F0502020204030204" pitchFamily="34" charset="0"/>
                <a:cs typeface="Calibri" panose="020F0502020204030204" pitchFamily="34" charset="0"/>
              </a:rPr>
              <a:t>. “A computational analysis of alternative algorithms and </a:t>
            </a:r>
            <a:r>
              <a:rPr lang="en-IN" dirty="0" err="1">
                <a:latin typeface="Calibri" panose="020F0502020204030204" pitchFamily="34" charset="0"/>
                <a:cs typeface="Calibri" panose="020F0502020204030204" pitchFamily="34" charset="0"/>
              </a:rPr>
              <a:t>labeling</a:t>
            </a:r>
            <a:r>
              <a:rPr lang="en-IN" dirty="0">
                <a:latin typeface="Calibri" panose="020F0502020204030204" pitchFamily="34" charset="0"/>
                <a:cs typeface="Calibri" panose="020F0502020204030204" pitchFamily="34" charset="0"/>
              </a:rPr>
              <a:t> techniques for finding shortest path trees", in Network, Vol. 9, No.3, pp. 215-248, 1979. </a:t>
            </a:r>
          </a:p>
          <a:p>
            <a:r>
              <a:rPr lang="en-IN" b="1" dirty="0">
                <a:latin typeface="Calibri" panose="020F0502020204030204" pitchFamily="34" charset="0"/>
                <a:cs typeface="Calibri" panose="020F0502020204030204" pitchFamily="34" charset="0"/>
              </a:rPr>
              <a:t>[5] </a:t>
            </a:r>
            <a:r>
              <a:rPr lang="en-IN" dirty="0">
                <a:latin typeface="Calibri" panose="020F0502020204030204" pitchFamily="34" charset="0"/>
                <a:cs typeface="Calibri" panose="020F0502020204030204" pitchFamily="34" charset="0"/>
              </a:rPr>
              <a:t>F. B. Zhan, “Three fastest shortest path algorithms on real road Networks: Data Structures and Procedures”, in Journal of Geographic Information and Decision Analysis, Vol. 1, No.1, pp. 69-82, 1995. </a:t>
            </a:r>
          </a:p>
          <a:p>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457855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B575D3-A606-4BA3-AA19-2FD904869BDF}"/>
              </a:ext>
            </a:extLst>
          </p:cNvPr>
          <p:cNvSpPr>
            <a:spLocks noGrp="1"/>
          </p:cNvSpPr>
          <p:nvPr>
            <p:ph idx="1"/>
          </p:nvPr>
        </p:nvSpPr>
        <p:spPr/>
        <p:txBody>
          <a:bodyPr>
            <a:noAutofit/>
          </a:bodyPr>
          <a:lstStyle/>
          <a:p>
            <a:pPr marL="0" indent="0" algn="l">
              <a:buNone/>
            </a:pPr>
            <a:r>
              <a:rPr lang="en-IN" sz="1800" b="1" dirty="0">
                <a:latin typeface="Calibri" panose="020F0502020204030204" pitchFamily="34" charset="0"/>
                <a:cs typeface="Calibri" panose="020F0502020204030204" pitchFamily="34" charset="0"/>
              </a:rPr>
              <a:t>[6]</a:t>
            </a:r>
            <a:r>
              <a:rPr lang="en-IN" sz="1800" b="0" dirty="0">
                <a:effectLst/>
                <a:latin typeface="Calibri" panose="020F0502020204030204" pitchFamily="34" charset="0"/>
                <a:cs typeface="Calibri" panose="020F0502020204030204" pitchFamily="34" charset="0"/>
              </a:rPr>
              <a:t> Han </a:t>
            </a:r>
            <a:r>
              <a:rPr lang="en-IN" sz="1800" b="0" dirty="0" err="1">
                <a:effectLst/>
                <a:latin typeface="Calibri" panose="020F0502020204030204" pitchFamily="34" charset="0"/>
                <a:cs typeface="Calibri" panose="020F0502020204030204" pitchFamily="34" charset="0"/>
              </a:rPr>
              <a:t>Cao,Fei</a:t>
            </a:r>
            <a:r>
              <a:rPr lang="en-IN" sz="1800" b="0" dirty="0">
                <a:effectLst/>
                <a:latin typeface="Calibri" panose="020F0502020204030204" pitchFamily="34" charset="0"/>
                <a:cs typeface="Calibri" panose="020F0502020204030204" pitchFamily="34" charset="0"/>
              </a:rPr>
              <a:t> Wang, Xin Fang, Hong-lei Tu and Jun Shi, "OpenMP Parallel Optimal Path Algorithm and Its Performance Analysis", World Congress on Software Engineering, 2006</a:t>
            </a:r>
          </a:p>
          <a:p>
            <a:pPr marL="0" indent="0" algn="l">
              <a:buNone/>
            </a:pPr>
            <a:r>
              <a:rPr lang="en-IN" sz="1800" b="1" dirty="0">
                <a:latin typeface="Calibri" panose="020F0502020204030204" pitchFamily="34" charset="0"/>
                <a:cs typeface="Calibri" panose="020F0502020204030204" pitchFamily="34" charset="0"/>
              </a:rPr>
              <a:t>[7]</a:t>
            </a:r>
            <a:r>
              <a:rPr lang="en-IN" sz="1800" b="0" dirty="0">
                <a:effectLst/>
                <a:latin typeface="Calibri" panose="020F0502020204030204" pitchFamily="34" charset="0"/>
                <a:cs typeface="Calibri" panose="020F0502020204030204" pitchFamily="34" charset="0"/>
              </a:rPr>
              <a:t> </a:t>
            </a:r>
            <a:r>
              <a:rPr lang="en-IN" sz="1800" b="0" dirty="0" err="1">
                <a:effectLst/>
                <a:latin typeface="Calibri" panose="020F0502020204030204" pitchFamily="34" charset="0"/>
                <a:cs typeface="Calibri" panose="020F0502020204030204" pitchFamily="34" charset="0"/>
              </a:rPr>
              <a:t>Qiang</a:t>
            </a:r>
            <a:r>
              <a:rPr lang="en-IN" sz="1800" b="0" dirty="0">
                <a:effectLst/>
                <a:latin typeface="Calibri" panose="020F0502020204030204" pitchFamily="34" charset="0"/>
                <a:cs typeface="Calibri" panose="020F0502020204030204" pitchFamily="34" charset="0"/>
              </a:rPr>
              <a:t> Peng, </a:t>
            </a:r>
            <a:r>
              <a:rPr lang="en-IN" sz="1800" b="0" dirty="0" err="1">
                <a:effectLst/>
                <a:latin typeface="Calibri" panose="020F0502020204030204" pitchFamily="34" charset="0"/>
                <a:cs typeface="Calibri" panose="020F0502020204030204" pitchFamily="34" charset="0"/>
              </a:rPr>
              <a:t>Yulian</a:t>
            </a:r>
            <a:r>
              <a:rPr lang="en-IN" sz="1800" b="0" dirty="0">
                <a:effectLst/>
                <a:latin typeface="Calibri" panose="020F0502020204030204" pitchFamily="34" charset="0"/>
                <a:cs typeface="Calibri" panose="020F0502020204030204" pitchFamily="34" charset="0"/>
              </a:rPr>
              <a:t> Yu and </a:t>
            </a:r>
            <a:r>
              <a:rPr lang="en-IN" sz="1800" b="0" dirty="0" err="1">
                <a:effectLst/>
                <a:latin typeface="Calibri" panose="020F0502020204030204" pitchFamily="34" charset="0"/>
                <a:cs typeface="Calibri" panose="020F0502020204030204" pitchFamily="34" charset="0"/>
              </a:rPr>
              <a:t>Wenhong</a:t>
            </a:r>
            <a:r>
              <a:rPr lang="en-IN" sz="1800" b="0" dirty="0">
                <a:effectLst/>
                <a:latin typeface="Calibri" panose="020F0502020204030204" pitchFamily="34" charset="0"/>
                <a:cs typeface="Calibri" panose="020F0502020204030204" pitchFamily="34" charset="0"/>
              </a:rPr>
              <a:t> Wei, "The Shortest Path Parallel Algorithm on Single Source Weighted Multi-level Graph", 2009 Second International Workshop on Computer Science and Engineering, 2009</a:t>
            </a:r>
          </a:p>
          <a:p>
            <a:pPr marL="0" indent="0" algn="l">
              <a:buNone/>
            </a:pPr>
            <a:r>
              <a:rPr lang="en-IN" sz="1800" b="1" dirty="0">
                <a:latin typeface="Calibri" panose="020F0502020204030204" pitchFamily="34" charset="0"/>
                <a:cs typeface="Calibri" panose="020F0502020204030204" pitchFamily="34" charset="0"/>
              </a:rPr>
              <a:t>[8]</a:t>
            </a:r>
            <a:r>
              <a:rPr lang="en-IN" sz="1800" b="0" dirty="0">
                <a:effectLst/>
                <a:latin typeface="Calibri" panose="020F0502020204030204" pitchFamily="34" charset="0"/>
                <a:cs typeface="Calibri" panose="020F0502020204030204" pitchFamily="34" charset="0"/>
              </a:rPr>
              <a:t> Nikos </a:t>
            </a:r>
            <a:r>
              <a:rPr lang="en-IN" sz="1800" b="0" dirty="0" err="1">
                <a:effectLst/>
                <a:latin typeface="Calibri" panose="020F0502020204030204" pitchFamily="34" charset="0"/>
                <a:cs typeface="Calibri" panose="020F0502020204030204" pitchFamily="34" charset="0"/>
              </a:rPr>
              <a:t>Anastopoulos</a:t>
            </a:r>
            <a:r>
              <a:rPr lang="en-IN" sz="1800" b="0" dirty="0">
                <a:effectLst/>
                <a:latin typeface="Calibri" panose="020F0502020204030204" pitchFamily="34" charset="0"/>
                <a:cs typeface="Calibri" panose="020F0502020204030204" pitchFamily="34" charset="0"/>
              </a:rPr>
              <a:t>, Konstantinos </a:t>
            </a:r>
            <a:r>
              <a:rPr lang="en-IN" sz="1800" b="0" dirty="0" err="1">
                <a:effectLst/>
                <a:latin typeface="Calibri" panose="020F0502020204030204" pitchFamily="34" charset="0"/>
                <a:cs typeface="Calibri" panose="020F0502020204030204" pitchFamily="34" charset="0"/>
              </a:rPr>
              <a:t>Nikas</a:t>
            </a:r>
            <a:r>
              <a:rPr lang="en-IN" sz="1800" b="0" dirty="0">
                <a:effectLst/>
                <a:latin typeface="Calibri" panose="020F0502020204030204" pitchFamily="34" charset="0"/>
                <a:cs typeface="Calibri" panose="020F0502020204030204" pitchFamily="34" charset="0"/>
              </a:rPr>
              <a:t>, Georgios </a:t>
            </a:r>
            <a:r>
              <a:rPr lang="en-IN" sz="1800" b="0" dirty="0" err="1">
                <a:effectLst/>
                <a:latin typeface="Calibri" panose="020F0502020204030204" pitchFamily="34" charset="0"/>
                <a:cs typeface="Calibri" panose="020F0502020204030204" pitchFamily="34" charset="0"/>
              </a:rPr>
              <a:t>Goumas</a:t>
            </a:r>
            <a:r>
              <a:rPr lang="en-IN" sz="1800" b="0" dirty="0">
                <a:effectLst/>
                <a:latin typeface="Calibri" panose="020F0502020204030204" pitchFamily="34" charset="0"/>
                <a:cs typeface="Calibri" panose="020F0502020204030204" pitchFamily="34" charset="0"/>
              </a:rPr>
              <a:t> and </a:t>
            </a:r>
            <a:r>
              <a:rPr lang="en-IN" sz="1800" b="0" dirty="0" err="1">
                <a:effectLst/>
                <a:latin typeface="Calibri" panose="020F0502020204030204" pitchFamily="34" charset="0"/>
                <a:cs typeface="Calibri" panose="020F0502020204030204" pitchFamily="34" charset="0"/>
              </a:rPr>
              <a:t>Nectarios</a:t>
            </a:r>
            <a:r>
              <a:rPr lang="en-IN" sz="1800" b="0" dirty="0">
                <a:effectLst/>
                <a:latin typeface="Calibri" panose="020F0502020204030204" pitchFamily="34" charset="0"/>
                <a:cs typeface="Calibri" panose="020F0502020204030204" pitchFamily="34" charset="0"/>
              </a:rPr>
              <a:t> </a:t>
            </a:r>
            <a:r>
              <a:rPr lang="en-IN" sz="1800" b="0" dirty="0" err="1">
                <a:effectLst/>
                <a:latin typeface="Calibri" panose="020F0502020204030204" pitchFamily="34" charset="0"/>
                <a:cs typeface="Calibri" panose="020F0502020204030204" pitchFamily="34" charset="0"/>
              </a:rPr>
              <a:t>Koziris</a:t>
            </a:r>
            <a:r>
              <a:rPr lang="en-IN" sz="1800" b="0" dirty="0">
                <a:effectLst/>
                <a:latin typeface="Calibri" panose="020F0502020204030204" pitchFamily="34" charset="0"/>
                <a:cs typeface="Calibri" panose="020F0502020204030204" pitchFamily="34" charset="0"/>
              </a:rPr>
              <a:t>, "Employing Transactional Memory and Helper Threads to Speedup Dijkstra's Algorithm" ,2009</a:t>
            </a:r>
          </a:p>
          <a:p>
            <a:pPr marL="0" indent="0" algn="l">
              <a:buNone/>
            </a:pPr>
            <a:r>
              <a:rPr lang="en-IN" sz="1800" b="1" dirty="0">
                <a:latin typeface="Calibri" panose="020F0502020204030204" pitchFamily="34" charset="0"/>
                <a:cs typeface="Calibri" panose="020F0502020204030204" pitchFamily="34" charset="0"/>
              </a:rPr>
              <a:t>[9]</a:t>
            </a:r>
            <a:r>
              <a:rPr lang="en-IN" sz="1800" b="0" dirty="0">
                <a:effectLst/>
                <a:latin typeface="Calibri" panose="020F0502020204030204" pitchFamily="34" charset="0"/>
                <a:cs typeface="Calibri" panose="020F0502020204030204" pitchFamily="34" charset="0"/>
              </a:rPr>
              <a:t> Fang Zhou Lin, Nan Zhao, "Parallel Implementation of Dijkstra's Algorithm" , pp COP5570, 1999</a:t>
            </a:r>
          </a:p>
          <a:p>
            <a:pPr marL="0" indent="0" algn="l">
              <a:buNone/>
            </a:pPr>
            <a:r>
              <a:rPr lang="en-IN" sz="1800" b="1" dirty="0">
                <a:latin typeface="Calibri" panose="020F0502020204030204" pitchFamily="34" charset="0"/>
                <a:cs typeface="Calibri" panose="020F0502020204030204" pitchFamily="34" charset="0"/>
              </a:rPr>
              <a:t>[10]</a:t>
            </a:r>
            <a:r>
              <a:rPr lang="en-IN" sz="1800" b="0" dirty="0">
                <a:effectLst/>
                <a:latin typeface="Calibri" panose="020F0502020204030204" pitchFamily="34" charset="0"/>
                <a:cs typeface="Calibri" panose="020F0502020204030204" pitchFamily="34" charset="0"/>
              </a:rPr>
              <a:t> Kevin Kelley, Tao B. </a:t>
            </a:r>
            <a:r>
              <a:rPr lang="en-IN" sz="1800" b="0" dirty="0" err="1">
                <a:effectLst/>
                <a:latin typeface="Calibri" panose="020F0502020204030204" pitchFamily="34" charset="0"/>
                <a:cs typeface="Calibri" panose="020F0502020204030204" pitchFamily="34" charset="0"/>
              </a:rPr>
              <a:t>Schardl</a:t>
            </a:r>
            <a:r>
              <a:rPr lang="en-IN" sz="1800" b="0" dirty="0">
                <a:effectLst/>
                <a:latin typeface="Calibri" panose="020F0502020204030204" pitchFamily="34" charset="0"/>
                <a:cs typeface="Calibri" panose="020F0502020204030204" pitchFamily="34" charset="0"/>
              </a:rPr>
              <a:t>, "Parallel Single-Source Shortest Paths", 2007.</a:t>
            </a:r>
          </a:p>
        </p:txBody>
      </p:sp>
      <p:sp>
        <p:nvSpPr>
          <p:cNvPr id="7" name="Title 3">
            <a:extLst>
              <a:ext uri="{FF2B5EF4-FFF2-40B4-BE49-F238E27FC236}">
                <a16:creationId xmlns:a16="http://schemas.microsoft.com/office/drawing/2014/main" id="{3697A62C-FBCD-4D33-A3A1-E266426F3762}"/>
              </a:ext>
            </a:extLst>
          </p:cNvPr>
          <p:cNvSpPr>
            <a:spLocks noGrp="1"/>
          </p:cNvSpPr>
          <p:nvPr>
            <p:ph type="title"/>
          </p:nvPr>
        </p:nvSpPr>
        <p:spPr>
          <a:xfrm>
            <a:off x="523393" y="2890981"/>
            <a:ext cx="3517567" cy="811413"/>
          </a:xfrm>
        </p:spPr>
        <p:txBody>
          <a:bodyPr/>
          <a:lstStyle/>
          <a:p>
            <a:r>
              <a:rPr lang="en-IN" dirty="0">
                <a:latin typeface="Calibri" panose="020F0502020204030204" pitchFamily="34" charset="0"/>
                <a:cs typeface="Calibri" panose="020F0502020204030204" pitchFamily="34" charset="0"/>
              </a:rPr>
              <a:t>REFERNECES :</a:t>
            </a:r>
          </a:p>
        </p:txBody>
      </p:sp>
    </p:spTree>
    <p:extLst>
      <p:ext uri="{BB962C8B-B14F-4D97-AF65-F5344CB8AC3E}">
        <p14:creationId xmlns:p14="http://schemas.microsoft.com/office/powerpoint/2010/main" val="3475171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D08F7-4467-4027-9079-00888478652D}"/>
              </a:ext>
            </a:extLst>
          </p:cNvPr>
          <p:cNvSpPr>
            <a:spLocks noGrp="1"/>
          </p:cNvSpPr>
          <p:nvPr>
            <p:ph type="title"/>
          </p:nvPr>
        </p:nvSpPr>
        <p:spPr/>
        <p:txBody>
          <a:bodyPr/>
          <a:lstStyle/>
          <a:p>
            <a:r>
              <a:rPr lang="en-IN" dirty="0">
                <a:latin typeface="Calibri" panose="020F0502020204030204" pitchFamily="34" charset="0"/>
                <a:cs typeface="Calibri" panose="020F0502020204030204" pitchFamily="34" charset="0"/>
              </a:rPr>
              <a:t>Objectives :</a:t>
            </a:r>
          </a:p>
        </p:txBody>
      </p:sp>
      <p:sp>
        <p:nvSpPr>
          <p:cNvPr id="3" name="Content Placeholder 2">
            <a:extLst>
              <a:ext uri="{FF2B5EF4-FFF2-40B4-BE49-F238E27FC236}">
                <a16:creationId xmlns:a16="http://schemas.microsoft.com/office/drawing/2014/main" id="{797D9183-EAC4-4B2E-B1E5-C3D7FD5285BF}"/>
              </a:ext>
            </a:extLst>
          </p:cNvPr>
          <p:cNvSpPr>
            <a:spLocks noGrp="1"/>
          </p:cNvSpPr>
          <p:nvPr>
            <p:ph idx="1"/>
          </p:nvPr>
        </p:nvSpPr>
        <p:spPr/>
        <p:txBody>
          <a:bodyPr>
            <a:normAutofit/>
          </a:bodyPr>
          <a:lstStyle/>
          <a:p>
            <a:r>
              <a:rPr lang="en-IN" sz="1800" dirty="0"/>
              <a:t>  </a:t>
            </a:r>
          </a:p>
          <a:p>
            <a:pPr marL="201168" lvl="1" indent="0">
              <a:buNone/>
            </a:pPr>
            <a:r>
              <a:rPr lang="en-IN" sz="1800" dirty="0"/>
              <a:t>-  Show how Dijkstra’s Algorithm is better than </a:t>
            </a:r>
            <a:r>
              <a:rPr lang="en-US" sz="1800" dirty="0">
                <a:latin typeface="Calibri" panose="020F0502020204030204" pitchFamily="34" charset="0"/>
                <a:cs typeface="Calibri" panose="020F0502020204030204" pitchFamily="34" charset="0"/>
              </a:rPr>
              <a:t>Floyd </a:t>
            </a:r>
            <a:r>
              <a:rPr lang="en-US" sz="1800" dirty="0" err="1">
                <a:latin typeface="Calibri" panose="020F0502020204030204" pitchFamily="34" charset="0"/>
                <a:cs typeface="Calibri" panose="020F0502020204030204" pitchFamily="34" charset="0"/>
              </a:rPr>
              <a:t>Warshall</a:t>
            </a:r>
            <a:r>
              <a:rPr lang="en-US" sz="1800" dirty="0">
                <a:latin typeface="Calibri" panose="020F0502020204030204" pitchFamily="34" charset="0"/>
                <a:cs typeface="Calibri" panose="020F0502020204030204" pitchFamily="34" charset="0"/>
              </a:rPr>
              <a:t> Algorithm and Bellman Ford Algorithm.</a:t>
            </a:r>
          </a:p>
          <a:p>
            <a:pPr marL="201168" lvl="1" indent="0">
              <a:buNone/>
            </a:pPr>
            <a:endParaRPr lang="en-US" sz="1800" dirty="0">
              <a:latin typeface="Calibri" panose="020F0502020204030204" pitchFamily="34" charset="0"/>
              <a:cs typeface="Calibri" panose="020F0502020204030204" pitchFamily="34" charset="0"/>
            </a:endParaRPr>
          </a:p>
          <a:p>
            <a:pPr lvl="1">
              <a:buFontTx/>
              <a:buChar char="-"/>
            </a:pPr>
            <a:r>
              <a:rPr lang="en-US" sz="1800" dirty="0">
                <a:latin typeface="Calibri" panose="020F0502020204030204" pitchFamily="34" charset="0"/>
                <a:cs typeface="Calibri" panose="020F0502020204030204" pitchFamily="34" charset="0"/>
              </a:rPr>
              <a:t>Implement Dijkstra Algorithm using Parallel Computing.</a:t>
            </a:r>
          </a:p>
          <a:p>
            <a:pPr lvl="1">
              <a:buFontTx/>
              <a:buChar char="-"/>
            </a:pPr>
            <a:endParaRPr lang="en-US" sz="1800" dirty="0">
              <a:latin typeface="Calibri" panose="020F0502020204030204" pitchFamily="34" charset="0"/>
              <a:cs typeface="Calibri" panose="020F0502020204030204" pitchFamily="34" charset="0"/>
            </a:endParaRPr>
          </a:p>
          <a:p>
            <a:pPr lvl="1">
              <a:buFontTx/>
              <a:buChar char="-"/>
            </a:pPr>
            <a:r>
              <a:rPr lang="en-US" sz="1800" dirty="0">
                <a:latin typeface="Calibri" panose="020F0502020204030204" pitchFamily="34" charset="0"/>
                <a:cs typeface="Calibri" panose="020F0502020204030204" pitchFamily="34" charset="0"/>
              </a:rPr>
              <a:t>Show how proposed algorithm is better than the previous one.</a:t>
            </a:r>
          </a:p>
          <a:p>
            <a:pPr lvl="1">
              <a:buFontTx/>
              <a:buChar char="-"/>
            </a:pPr>
            <a:endParaRPr lang="en-US" sz="1800" dirty="0">
              <a:latin typeface="Calibri" panose="020F0502020204030204" pitchFamily="34" charset="0"/>
              <a:cs typeface="Calibri" panose="020F0502020204030204" pitchFamily="34" charset="0"/>
            </a:endParaRPr>
          </a:p>
          <a:p>
            <a:pPr marL="201168" lvl="1" indent="0">
              <a:buNone/>
            </a:pPr>
            <a:r>
              <a:rPr lang="en-US" sz="1800" dirty="0">
                <a:latin typeface="Calibri" panose="020F0502020204030204" pitchFamily="34" charset="0"/>
                <a:cs typeface="Calibri" panose="020F0502020204030204" pitchFamily="34" charset="0"/>
              </a:rPr>
              <a:t>-  Compare the time complexities.</a:t>
            </a:r>
          </a:p>
        </p:txBody>
      </p:sp>
    </p:spTree>
    <p:extLst>
      <p:ext uri="{BB962C8B-B14F-4D97-AF65-F5344CB8AC3E}">
        <p14:creationId xmlns:p14="http://schemas.microsoft.com/office/powerpoint/2010/main" val="6547403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44711E-C4C2-42F7-988E-08A6743C0080}"/>
              </a:ext>
            </a:extLst>
          </p:cNvPr>
          <p:cNvPicPr>
            <a:picLocks noChangeAspect="1"/>
          </p:cNvPicPr>
          <p:nvPr/>
        </p:nvPicPr>
        <p:blipFill rotWithShape="1">
          <a:blip r:embed="rId2">
            <a:alphaModFix amt="45000"/>
          </a:blip>
          <a:srcRect t="14355" r="-2" b="2647"/>
          <a:stretch/>
        </p:blipFill>
        <p:spPr>
          <a:xfrm>
            <a:off x="20" y="10"/>
            <a:ext cx="12191980" cy="6857990"/>
          </a:xfrm>
          <a:prstGeom prst="rect">
            <a:avLst/>
          </a:prstGeom>
        </p:spPr>
      </p:pic>
      <p:sp>
        <p:nvSpPr>
          <p:cNvPr id="2" name="Title 1"/>
          <p:cNvSpPr>
            <a:spLocks noGrp="1"/>
          </p:cNvSpPr>
          <p:nvPr>
            <p:ph type="ctrTitle"/>
          </p:nvPr>
        </p:nvSpPr>
        <p:spPr>
          <a:xfrm>
            <a:off x="1669957" y="4857870"/>
            <a:ext cx="8663376" cy="850203"/>
          </a:xfrm>
        </p:spPr>
        <p:txBody>
          <a:bodyPr>
            <a:normAutofit/>
          </a:bodyPr>
          <a:lstStyle/>
          <a:p>
            <a:r>
              <a:rPr lang="en-US" sz="4000" b="1" i="1" dirty="0">
                <a:solidFill>
                  <a:schemeClr val="tx1">
                    <a:lumMod val="95000"/>
                    <a:lumOff val="5000"/>
                  </a:schemeClr>
                </a:solidFill>
                <a:latin typeface="Calibri" panose="020F0502020204030204" pitchFamily="34" charset="0"/>
                <a:ea typeface="+mj-lt"/>
                <a:cs typeface="Calibri" panose="020F0502020204030204" pitchFamily="34" charset="0"/>
              </a:rPr>
              <a:t>			Thank you !</a:t>
            </a:r>
            <a:endParaRPr lang="en-US" sz="4000" b="1" i="1" dirty="0">
              <a:solidFill>
                <a:schemeClr val="tx1">
                  <a:lumMod val="95000"/>
                  <a:lumOff val="5000"/>
                </a:schemeClr>
              </a:solidFill>
              <a:latin typeface="Calibri" panose="020F0502020204030204" pitchFamily="34" charset="0"/>
              <a:cs typeface="Calibri" panose="020F0502020204030204" pitchFamily="34" charset="0"/>
            </a:endParaRPr>
          </a:p>
        </p:txBody>
      </p:sp>
      <p:sp>
        <p:nvSpPr>
          <p:cNvPr id="3" name="Subtitle 2"/>
          <p:cNvSpPr>
            <a:spLocks noGrp="1"/>
          </p:cNvSpPr>
          <p:nvPr>
            <p:ph type="subTitle" idx="1"/>
          </p:nvPr>
        </p:nvSpPr>
        <p:spPr>
          <a:xfrm>
            <a:off x="1678133" y="2000130"/>
            <a:ext cx="8655200" cy="2043122"/>
          </a:xfrm>
        </p:spPr>
        <p:txBody>
          <a:bodyPr vert="horz" lIns="91440" tIns="45720" rIns="91440" bIns="45720" rtlCol="0" anchor="t">
            <a:noAutofit/>
          </a:bodyPr>
          <a:lstStyle/>
          <a:p>
            <a:pPr algn="r"/>
            <a:r>
              <a:rPr lang="en-IN" sz="2000" b="1" i="1" dirty="0">
                <a:latin typeface="Calibri" panose="020F0502020204030204" pitchFamily="34" charset="0"/>
                <a:cs typeface="Calibri" panose="020F0502020204030204" pitchFamily="34" charset="0"/>
              </a:rPr>
              <a:t>- SHAIK HASEEB UR RAHMAN (18BCE0646)</a:t>
            </a:r>
          </a:p>
          <a:p>
            <a:pPr algn="r"/>
            <a:r>
              <a:rPr lang="en-IN" sz="2000" b="1" i="1" dirty="0">
                <a:latin typeface="Calibri" panose="020F0502020204030204" pitchFamily="34" charset="0"/>
                <a:cs typeface="Calibri" panose="020F0502020204030204" pitchFamily="34" charset="0"/>
              </a:rPr>
              <a:t>- MOITRISH SINHA (18BCE0617)</a:t>
            </a:r>
          </a:p>
          <a:p>
            <a:pPr algn="r"/>
            <a:r>
              <a:rPr lang="en-IN" sz="2000" b="1" i="1" dirty="0">
                <a:latin typeface="Calibri" panose="020F0502020204030204" pitchFamily="34" charset="0"/>
                <a:cs typeface="Calibri" panose="020F0502020204030204" pitchFamily="34" charset="0"/>
              </a:rPr>
              <a:t>- LAKSHIT DUA (18BCE0824)</a:t>
            </a:r>
          </a:p>
          <a:p>
            <a:pPr algn="r"/>
            <a:r>
              <a:rPr lang="en-IN" sz="2000" b="1" i="1" dirty="0">
                <a:latin typeface="Calibri" panose="020F0502020204030204" pitchFamily="34" charset="0"/>
                <a:cs typeface="Calibri" panose="020F0502020204030204" pitchFamily="34" charset="0"/>
              </a:rPr>
              <a:t>- MOHAMMAD AMAN MIRZA (18BCE0583)</a:t>
            </a:r>
          </a:p>
        </p:txBody>
      </p:sp>
    </p:spTree>
    <p:extLst>
      <p:ext uri="{BB962C8B-B14F-4D97-AF65-F5344CB8AC3E}">
        <p14:creationId xmlns:p14="http://schemas.microsoft.com/office/powerpoint/2010/main" val="2171548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9F07A-3C1B-4C54-ADC3-32DC152ED596}"/>
              </a:ext>
            </a:extLst>
          </p:cNvPr>
          <p:cNvSpPr>
            <a:spLocks noGrp="1"/>
          </p:cNvSpPr>
          <p:nvPr>
            <p:ph type="title"/>
          </p:nvPr>
        </p:nvSpPr>
        <p:spPr>
          <a:xfrm>
            <a:off x="1097280" y="286604"/>
            <a:ext cx="10058400" cy="1422124"/>
          </a:xfrm>
        </p:spPr>
        <p:txBody>
          <a:bodyPr/>
          <a:lstStyle/>
          <a:p>
            <a:r>
              <a:rPr lang="en-IN" dirty="0">
                <a:latin typeface="Calibri" panose="020F0502020204030204" pitchFamily="34" charset="0"/>
                <a:cs typeface="Calibri" panose="020F0502020204030204" pitchFamily="34" charset="0"/>
              </a:rPr>
              <a:t>Literature Review :</a:t>
            </a:r>
          </a:p>
        </p:txBody>
      </p:sp>
      <p:graphicFrame>
        <p:nvGraphicFramePr>
          <p:cNvPr id="4" name="Table 4">
            <a:extLst>
              <a:ext uri="{FF2B5EF4-FFF2-40B4-BE49-F238E27FC236}">
                <a16:creationId xmlns:a16="http://schemas.microsoft.com/office/drawing/2014/main" id="{642F8B79-2FF9-4F44-B50E-5B3475415544}"/>
              </a:ext>
            </a:extLst>
          </p:cNvPr>
          <p:cNvGraphicFramePr>
            <a:graphicFrameLocks noGrp="1"/>
          </p:cNvGraphicFramePr>
          <p:nvPr>
            <p:extLst>
              <p:ext uri="{D42A27DB-BD31-4B8C-83A1-F6EECF244321}">
                <p14:modId xmlns:p14="http://schemas.microsoft.com/office/powerpoint/2010/main" val="2140289383"/>
              </p:ext>
            </p:extLst>
          </p:nvPr>
        </p:nvGraphicFramePr>
        <p:xfrm>
          <a:off x="563418" y="2059709"/>
          <a:ext cx="11333017" cy="4147128"/>
        </p:xfrm>
        <a:graphic>
          <a:graphicData uri="http://schemas.openxmlformats.org/drawingml/2006/table">
            <a:tbl>
              <a:tblPr firstRow="1" bandRow="1">
                <a:tableStyleId>{5C22544A-7EE6-4342-B048-85BDC9FD1C3A}</a:tableStyleId>
              </a:tblPr>
              <a:tblGrid>
                <a:gridCol w="2199354">
                  <a:extLst>
                    <a:ext uri="{9D8B030D-6E8A-4147-A177-3AD203B41FA5}">
                      <a16:colId xmlns:a16="http://schemas.microsoft.com/office/drawing/2014/main" val="109886404"/>
                    </a:ext>
                  </a:extLst>
                </a:gridCol>
                <a:gridCol w="2231076">
                  <a:extLst>
                    <a:ext uri="{9D8B030D-6E8A-4147-A177-3AD203B41FA5}">
                      <a16:colId xmlns:a16="http://schemas.microsoft.com/office/drawing/2014/main" val="438974743"/>
                    </a:ext>
                  </a:extLst>
                </a:gridCol>
                <a:gridCol w="6902587">
                  <a:extLst>
                    <a:ext uri="{9D8B030D-6E8A-4147-A177-3AD203B41FA5}">
                      <a16:colId xmlns:a16="http://schemas.microsoft.com/office/drawing/2014/main" val="2651919934"/>
                    </a:ext>
                  </a:extLst>
                </a:gridCol>
              </a:tblGrid>
              <a:tr h="397186">
                <a:tc>
                  <a:txBody>
                    <a:bodyPr/>
                    <a:lstStyle/>
                    <a:p>
                      <a:pPr algn="ctr"/>
                      <a:r>
                        <a:rPr lang="en-IN" dirty="0">
                          <a:latin typeface="Calibri" panose="020F0502020204030204" pitchFamily="34" charset="0"/>
                          <a:cs typeface="Calibri" panose="020F0502020204030204" pitchFamily="34" charset="0"/>
                        </a:rPr>
                        <a:t>Name</a:t>
                      </a:r>
                    </a:p>
                  </a:txBody>
                  <a:tcPr/>
                </a:tc>
                <a:tc>
                  <a:txBody>
                    <a:bodyPr/>
                    <a:lstStyle/>
                    <a:p>
                      <a:pPr algn="ctr"/>
                      <a:r>
                        <a:rPr lang="en-IN" dirty="0">
                          <a:latin typeface="Calibri" panose="020F0502020204030204" pitchFamily="34" charset="0"/>
                          <a:cs typeface="Calibri" panose="020F0502020204030204" pitchFamily="34" charset="0"/>
                        </a:rPr>
                        <a:t>Author</a:t>
                      </a:r>
                    </a:p>
                  </a:txBody>
                  <a:tcPr/>
                </a:tc>
                <a:tc>
                  <a:txBody>
                    <a:bodyPr/>
                    <a:lstStyle/>
                    <a:p>
                      <a:pPr algn="ctr"/>
                      <a:r>
                        <a:rPr lang="en-IN" dirty="0">
                          <a:latin typeface="Calibri" panose="020F0502020204030204" pitchFamily="34" charset="0"/>
                          <a:cs typeface="Calibri" panose="020F0502020204030204" pitchFamily="34" charset="0"/>
                        </a:rPr>
                        <a:t>Description</a:t>
                      </a:r>
                    </a:p>
                  </a:txBody>
                  <a:tcPr/>
                </a:tc>
                <a:extLst>
                  <a:ext uri="{0D108BD9-81ED-4DB2-BD59-A6C34878D82A}">
                    <a16:rowId xmlns:a16="http://schemas.microsoft.com/office/drawing/2014/main" val="1104051561"/>
                  </a:ext>
                </a:extLst>
              </a:tr>
              <a:tr h="2001295">
                <a:tc>
                  <a:txBody>
                    <a:bodyPr/>
                    <a:lstStyle/>
                    <a:p>
                      <a:endParaRPr lang="en-IN" sz="1600" dirty="0">
                        <a:latin typeface="Calibri" panose="020F0502020204030204" pitchFamily="34" charset="0"/>
                        <a:cs typeface="Calibri" panose="020F0502020204030204" pitchFamily="34" charset="0"/>
                      </a:endParaRPr>
                    </a:p>
                    <a:p>
                      <a:r>
                        <a:rPr lang="en-IN" sz="1600" dirty="0">
                          <a:latin typeface="Calibri" panose="020F0502020204030204" pitchFamily="34" charset="0"/>
                          <a:cs typeface="Calibri" panose="020F0502020204030204" pitchFamily="34" charset="0"/>
                        </a:rPr>
                        <a:t>Dijkstra algorithm for shortest path problem under interval-valued Pythagorean fuzzy environment</a:t>
                      </a:r>
                    </a:p>
                  </a:txBody>
                  <a:tcPr/>
                </a:tc>
                <a:tc>
                  <a:txBody>
                    <a:bodyPr/>
                    <a:lstStyle/>
                    <a:p>
                      <a:endParaRPr lang="en-IN" sz="1800" dirty="0">
                        <a:latin typeface="+mn-lt"/>
                        <a:cs typeface="+mn-cs"/>
                      </a:endParaRPr>
                    </a:p>
                    <a:p>
                      <a:r>
                        <a:rPr lang="en-IN" sz="1600" dirty="0">
                          <a:latin typeface="Calibri" panose="020F0502020204030204" pitchFamily="34" charset="0"/>
                          <a:cs typeface="Calibri" panose="020F0502020204030204" pitchFamily="34" charset="0"/>
                        </a:rPr>
                        <a:t>Mohammad </a:t>
                      </a:r>
                      <a:r>
                        <a:rPr lang="en-IN" sz="1600" dirty="0" err="1">
                          <a:latin typeface="Calibri" panose="020F0502020204030204" pitchFamily="34" charset="0"/>
                          <a:cs typeface="Calibri" panose="020F0502020204030204" pitchFamily="34" charset="0"/>
                        </a:rPr>
                        <a:t>Enayattabar</a:t>
                      </a:r>
                      <a:r>
                        <a:rPr lang="en-IN" sz="1600" dirty="0">
                          <a:latin typeface="Calibri" panose="020F0502020204030204" pitchFamily="34" charset="0"/>
                          <a:cs typeface="Calibri" panose="020F0502020204030204" pitchFamily="34" charset="0"/>
                        </a:rPr>
                        <a:t>, </a:t>
                      </a:r>
                    </a:p>
                    <a:p>
                      <a:r>
                        <a:rPr lang="en-IN" sz="1600" dirty="0">
                          <a:latin typeface="Calibri" panose="020F0502020204030204" pitchFamily="34" charset="0"/>
                          <a:cs typeface="Calibri" panose="020F0502020204030204" pitchFamily="34" charset="0"/>
                        </a:rPr>
                        <a:t>Ali </a:t>
                      </a:r>
                      <a:r>
                        <a:rPr lang="en-IN" sz="1600" dirty="0" err="1">
                          <a:latin typeface="Calibri" panose="020F0502020204030204" pitchFamily="34" charset="0"/>
                          <a:cs typeface="Calibri" panose="020F0502020204030204" pitchFamily="34" charset="0"/>
                        </a:rPr>
                        <a:t>Ebrahimnejad</a:t>
                      </a:r>
                      <a:r>
                        <a:rPr lang="en-IN" sz="1600" dirty="0">
                          <a:latin typeface="Calibri" panose="020F0502020204030204" pitchFamily="34" charset="0"/>
                          <a:cs typeface="Calibri" panose="020F0502020204030204" pitchFamily="34" charset="0"/>
                        </a:rPr>
                        <a:t>, </a:t>
                      </a:r>
                      <a:r>
                        <a:rPr lang="en-IN" sz="1600" dirty="0" err="1">
                          <a:latin typeface="Calibri" panose="020F0502020204030204" pitchFamily="34" charset="0"/>
                          <a:cs typeface="Calibri" panose="020F0502020204030204" pitchFamily="34" charset="0"/>
                        </a:rPr>
                        <a:t>Homayun</a:t>
                      </a:r>
                      <a:r>
                        <a:rPr lang="en-IN" sz="1600" dirty="0">
                          <a:latin typeface="Calibri" panose="020F0502020204030204" pitchFamily="34" charset="0"/>
                          <a:cs typeface="Calibri" panose="020F0502020204030204" pitchFamily="34" charset="0"/>
                        </a:rPr>
                        <a:t> </a:t>
                      </a:r>
                      <a:r>
                        <a:rPr lang="en-IN" sz="1600" dirty="0" err="1">
                          <a:latin typeface="Calibri" panose="020F0502020204030204" pitchFamily="34" charset="0"/>
                          <a:cs typeface="Calibri" panose="020F0502020204030204" pitchFamily="34" charset="0"/>
                        </a:rPr>
                        <a:t>Motameni</a:t>
                      </a:r>
                      <a:endParaRPr lang="en-IN" sz="1600" dirty="0">
                        <a:latin typeface="Calibri" panose="020F0502020204030204" pitchFamily="34" charset="0"/>
                        <a:cs typeface="Calibri" panose="020F0502020204030204" pitchFamily="34" charset="0"/>
                      </a:endParaRPr>
                    </a:p>
                  </a:txBody>
                  <a:tcPr/>
                </a:tc>
                <a:tc>
                  <a:txBody>
                    <a:bodyPr/>
                    <a:lstStyle/>
                    <a:p>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Pythagorean fuzzy set as an extension of fuzzy set has been presented to handle the uncertainty in real-world decision-making problems. In this work, we formulate a shortest path (SP) problem in an interval-valued Pythagorean fuzzy environment. Here, the costs related to arcs are taken in the form of interval-valued Pythagorean fuzzy numbers (IVPFNs). The main contributions of this paper are fourfold</a:t>
                      </a:r>
                      <a:endParaRPr lang="en-IN"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471863588"/>
                  </a:ext>
                </a:extLst>
              </a:tr>
              <a:tr h="1748647">
                <a:tc>
                  <a:txBody>
                    <a:bodyPr/>
                    <a:lstStyle/>
                    <a:p>
                      <a:r>
                        <a:rPr lang="en-US" sz="1600" dirty="0">
                          <a:latin typeface="Calibri" panose="020F0502020204030204" pitchFamily="34" charset="0"/>
                          <a:cs typeface="Calibri" panose="020F0502020204030204" pitchFamily="34" charset="0"/>
                        </a:rPr>
                        <a:t>Path Optimization Study for Vehicles Evacuation Based on Dijkstra algorithm</a:t>
                      </a:r>
                      <a:endParaRPr lang="en-IN" sz="1600" dirty="0">
                        <a:latin typeface="Calibri" panose="020F0502020204030204" pitchFamily="34" charset="0"/>
                        <a:cs typeface="Calibri" panose="020F0502020204030204" pitchFamily="34" charset="0"/>
                      </a:endParaRPr>
                    </a:p>
                  </a:txBody>
                  <a:tcPr/>
                </a:tc>
                <a:tc>
                  <a:txBody>
                    <a:bodyPr/>
                    <a:lstStyle/>
                    <a:p>
                      <a:r>
                        <a:rPr lang="en-IN" sz="1600" dirty="0"/>
                        <a:t>Yi-</a:t>
                      </a:r>
                      <a:r>
                        <a:rPr lang="en-IN" sz="1600" dirty="0" err="1"/>
                        <a:t>zhou</a:t>
                      </a:r>
                      <a:r>
                        <a:rPr lang="en-IN" sz="1600" dirty="0"/>
                        <a:t> Chen, </a:t>
                      </a:r>
                    </a:p>
                    <a:p>
                      <a:r>
                        <a:rPr lang="en-IN" sz="1600" dirty="0"/>
                        <a:t>Shi-</a:t>
                      </a:r>
                      <a:r>
                        <a:rPr lang="en-IN" sz="1600" dirty="0" err="1"/>
                        <a:t>fei</a:t>
                      </a:r>
                      <a:r>
                        <a:rPr lang="en-IN" sz="1600" dirty="0"/>
                        <a:t> Shen, </a:t>
                      </a:r>
                    </a:p>
                    <a:p>
                      <a:r>
                        <a:rPr lang="en-IN" sz="1600" dirty="0"/>
                        <a:t>Tao Chen</a:t>
                      </a:r>
                      <a:endParaRPr lang="en-IN" sz="1600" dirty="0">
                        <a:latin typeface="Calibri" panose="020F0502020204030204" pitchFamily="34" charset="0"/>
                        <a:cs typeface="Calibri" panose="020F0502020204030204" pitchFamily="34" charset="0"/>
                      </a:endParaRPr>
                    </a:p>
                  </a:txBody>
                  <a:tcPr/>
                </a:tc>
                <a:tc>
                  <a:txBody>
                    <a:bodyPr/>
                    <a:lstStyle/>
                    <a:p>
                      <a:r>
                        <a:rPr lang="en-US" sz="1600" dirty="0"/>
                        <a:t>Emergency events, such as earthquakes, hurricanes, fires, chemical accidents, nuclear accidents, terror attacks and other events may led to injured or endanger the life and the health of human beings, and the large scale crowds have to evacuate from a danger area to a safe area by vehicles. In this paper, through observing real-time road network and analyzing three different emergency evacuation cases and the nodes.</a:t>
                      </a:r>
                      <a:endParaRPr lang="en-IN"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290451631"/>
                  </a:ext>
                </a:extLst>
              </a:tr>
            </a:tbl>
          </a:graphicData>
        </a:graphic>
      </p:graphicFrame>
    </p:spTree>
    <p:extLst>
      <p:ext uri="{BB962C8B-B14F-4D97-AF65-F5344CB8AC3E}">
        <p14:creationId xmlns:p14="http://schemas.microsoft.com/office/powerpoint/2010/main" val="8177407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57E65EDE-B1F0-4082-BFC5-36B5691B9525}"/>
              </a:ext>
            </a:extLst>
          </p:cNvPr>
          <p:cNvGraphicFramePr>
            <a:graphicFrameLocks noGrp="1"/>
          </p:cNvGraphicFramePr>
          <p:nvPr>
            <p:extLst>
              <p:ext uri="{D42A27DB-BD31-4B8C-83A1-F6EECF244321}">
                <p14:modId xmlns:p14="http://schemas.microsoft.com/office/powerpoint/2010/main" val="1955648157"/>
              </p:ext>
            </p:extLst>
          </p:nvPr>
        </p:nvGraphicFramePr>
        <p:xfrm>
          <a:off x="277092" y="249382"/>
          <a:ext cx="11693235" cy="6059978"/>
        </p:xfrm>
        <a:graphic>
          <a:graphicData uri="http://schemas.openxmlformats.org/drawingml/2006/table">
            <a:tbl>
              <a:tblPr firstRow="1" bandRow="1">
                <a:tableStyleId>{5C22544A-7EE6-4342-B048-85BDC9FD1C3A}</a:tableStyleId>
              </a:tblPr>
              <a:tblGrid>
                <a:gridCol w="2050472">
                  <a:extLst>
                    <a:ext uri="{9D8B030D-6E8A-4147-A177-3AD203B41FA5}">
                      <a16:colId xmlns:a16="http://schemas.microsoft.com/office/drawing/2014/main" val="620061086"/>
                    </a:ext>
                  </a:extLst>
                </a:gridCol>
                <a:gridCol w="1939636">
                  <a:extLst>
                    <a:ext uri="{9D8B030D-6E8A-4147-A177-3AD203B41FA5}">
                      <a16:colId xmlns:a16="http://schemas.microsoft.com/office/drawing/2014/main" val="2063368970"/>
                    </a:ext>
                  </a:extLst>
                </a:gridCol>
                <a:gridCol w="7703127">
                  <a:extLst>
                    <a:ext uri="{9D8B030D-6E8A-4147-A177-3AD203B41FA5}">
                      <a16:colId xmlns:a16="http://schemas.microsoft.com/office/drawing/2014/main" val="3273052510"/>
                    </a:ext>
                  </a:extLst>
                </a:gridCol>
              </a:tblGrid>
              <a:tr h="14755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b="0" i="0" kern="1200" dirty="0">
                        <a:solidFill>
                          <a:schemeClr val="lt1"/>
                        </a:solidFill>
                        <a:effectLst/>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i="0" kern="1200" dirty="0" err="1">
                          <a:solidFill>
                            <a:schemeClr val="lt1"/>
                          </a:solidFill>
                          <a:effectLst/>
                          <a:latin typeface="Calibri" panose="020F0502020204030204" pitchFamily="34" charset="0"/>
                          <a:ea typeface="+mn-ea"/>
                          <a:cs typeface="Calibri" panose="020F0502020204030204" pitchFamily="34" charset="0"/>
                        </a:rPr>
                        <a:t>Timebase</a:t>
                      </a:r>
                      <a:r>
                        <a:rPr lang="en-IN" sz="1200" b="0" i="0" kern="1200" dirty="0">
                          <a:solidFill>
                            <a:schemeClr val="lt1"/>
                          </a:solidFill>
                          <a:effectLst/>
                          <a:latin typeface="Calibri" panose="020F0502020204030204" pitchFamily="34" charset="0"/>
                          <a:ea typeface="+mn-ea"/>
                          <a:cs typeface="Calibri" panose="020F0502020204030204" pitchFamily="34" charset="0"/>
                        </a:rPr>
                        <a:t> dynamic weight for Dijkstra Algorithm implementation in route planning software</a:t>
                      </a:r>
                    </a:p>
                    <a:p>
                      <a:endParaRPr lang="en-IN" sz="1200" dirty="0">
                        <a:latin typeface="Calibri" panose="020F0502020204030204" pitchFamily="34" charset="0"/>
                        <a:cs typeface="Calibri" panose="020F0502020204030204" pitchFamily="34" charset="0"/>
                      </a:endParaRPr>
                    </a:p>
                  </a:txBody>
                  <a:tcPr/>
                </a:tc>
                <a:tc>
                  <a:txBody>
                    <a:bodyPr/>
                    <a:lstStyle/>
                    <a:p>
                      <a:endParaRPr lang="en-IN" sz="1200" b="0" i="0" u="none" kern="1200" dirty="0">
                        <a:solidFill>
                          <a:schemeClr val="bg1"/>
                        </a:solidFill>
                        <a:effectLst/>
                        <a:latin typeface="Calibri" panose="020F0502020204030204" pitchFamily="34" charset="0"/>
                        <a:ea typeface="+mn-ea"/>
                        <a:cs typeface="Calibri" panose="020F0502020204030204" pitchFamily="34" charset="0"/>
                      </a:endParaRPr>
                    </a:p>
                    <a:p>
                      <a:r>
                        <a:rPr lang="en-IN" sz="1200" b="0" i="0" u="none" kern="1200" dirty="0">
                          <a:solidFill>
                            <a:schemeClr val="bg1"/>
                          </a:solidFill>
                          <a:effectLst/>
                          <a:latin typeface="Calibri" panose="020F0502020204030204" pitchFamily="34" charset="0"/>
                          <a:ea typeface="+mn-ea"/>
                          <a:cs typeface="Calibri" panose="020F0502020204030204" pitchFamily="34" charset="0"/>
                        </a:rPr>
                        <a:t>Lukman </a:t>
                      </a:r>
                      <a:r>
                        <a:rPr lang="en-IN" sz="1200" b="0" i="0" u="none" kern="1200" dirty="0" err="1">
                          <a:solidFill>
                            <a:schemeClr val="bg1"/>
                          </a:solidFill>
                          <a:effectLst/>
                          <a:latin typeface="Calibri" panose="020F0502020204030204" pitchFamily="34" charset="0"/>
                          <a:ea typeface="+mn-ea"/>
                          <a:cs typeface="Calibri" panose="020F0502020204030204" pitchFamily="34" charset="0"/>
                        </a:rPr>
                        <a:t>Rosyidi</a:t>
                      </a:r>
                      <a:r>
                        <a:rPr lang="en-IN" sz="1200" b="0" i="0" u="none" kern="1200" dirty="0">
                          <a:solidFill>
                            <a:schemeClr val="bg1"/>
                          </a:solidFill>
                          <a:effectLst/>
                          <a:latin typeface="Calibri" panose="020F0502020204030204" pitchFamily="34" charset="0"/>
                          <a:ea typeface="+mn-ea"/>
                          <a:cs typeface="Calibri" panose="020F0502020204030204" pitchFamily="34" charset="0"/>
                        </a:rPr>
                        <a:t>,</a:t>
                      </a:r>
                    </a:p>
                    <a:p>
                      <a:r>
                        <a:rPr lang="en-IN" sz="1200" b="0" i="0" u="none" strike="noStrike" kern="1200" dirty="0" err="1">
                          <a:solidFill>
                            <a:schemeClr val="bg1"/>
                          </a:solidFill>
                          <a:effectLst/>
                          <a:latin typeface="Calibri" panose="020F0502020204030204" pitchFamily="34" charset="0"/>
                          <a:ea typeface="+mn-ea"/>
                          <a:cs typeface="Calibri" panose="020F0502020204030204" pitchFamily="34" charset="0"/>
                        </a:rPr>
                        <a:t>Hening</a:t>
                      </a:r>
                      <a:r>
                        <a:rPr lang="en-IN" sz="1200" b="0" i="0" u="none" strike="noStrike" kern="1200" dirty="0">
                          <a:solidFill>
                            <a:schemeClr val="bg1"/>
                          </a:solidFill>
                          <a:effectLst/>
                          <a:latin typeface="Calibri" panose="020F0502020204030204" pitchFamily="34" charset="0"/>
                          <a:ea typeface="+mn-ea"/>
                          <a:cs typeface="Calibri" panose="020F0502020204030204" pitchFamily="34" charset="0"/>
                        </a:rPr>
                        <a:t> Pram</a:t>
                      </a:r>
                      <a:endParaRPr lang="en-IN" sz="1200" b="0" u="none" dirty="0">
                        <a:solidFill>
                          <a:schemeClr val="bg1"/>
                        </a:solidFill>
                        <a:latin typeface="Calibri" panose="020F0502020204030204" pitchFamily="34" charset="0"/>
                        <a:cs typeface="Calibri" panose="020F0502020204030204" pitchFamily="34" charset="0"/>
                      </a:endParaRPr>
                    </a:p>
                  </a:txBody>
                  <a:tcPr/>
                </a:tc>
                <a:tc>
                  <a:txBody>
                    <a:bodyPr/>
                    <a:lstStyle/>
                    <a:p>
                      <a:r>
                        <a:rPr lang="en-US" sz="1200" b="0" i="0" kern="1200" dirty="0">
                          <a:solidFill>
                            <a:schemeClr val="lt1"/>
                          </a:solidFill>
                          <a:effectLst/>
                          <a:latin typeface="Calibri" panose="020F0502020204030204" pitchFamily="34" charset="0"/>
                          <a:ea typeface="+mn-ea"/>
                          <a:cs typeface="Calibri" panose="020F0502020204030204" pitchFamily="34" charset="0"/>
                        </a:rPr>
                        <a:t>This paper reviews Dijkstra Algorithm implementation in finding the shortest path for route planning. The regular shortest path algorithms do not consider the </a:t>
                      </a:r>
                      <a:r>
                        <a:rPr lang="en-US" sz="1200" b="0" i="0" kern="1200" dirty="0" err="1">
                          <a:solidFill>
                            <a:schemeClr val="lt1"/>
                          </a:solidFill>
                          <a:effectLst/>
                          <a:latin typeface="Calibri" panose="020F0502020204030204" pitchFamily="34" charset="0"/>
                          <a:ea typeface="+mn-ea"/>
                          <a:cs typeface="Calibri" panose="020F0502020204030204" pitchFamily="34" charset="0"/>
                        </a:rPr>
                        <a:t>timebase</a:t>
                      </a:r>
                      <a:r>
                        <a:rPr lang="en-US" sz="1200" b="0" i="0" kern="1200" dirty="0">
                          <a:solidFill>
                            <a:schemeClr val="lt1"/>
                          </a:solidFill>
                          <a:effectLst/>
                          <a:latin typeface="Calibri" panose="020F0502020204030204" pitchFamily="34" charset="0"/>
                          <a:ea typeface="+mn-ea"/>
                          <a:cs typeface="Calibri" panose="020F0502020204030204" pitchFamily="34" charset="0"/>
                        </a:rPr>
                        <a:t> dynamic traffic condition of road network, </a:t>
                      </a:r>
                      <a:r>
                        <a:rPr lang="en-US" sz="1200" b="0" i="0" kern="1200" dirty="0" err="1">
                          <a:solidFill>
                            <a:schemeClr val="lt1"/>
                          </a:solidFill>
                          <a:effectLst/>
                          <a:latin typeface="Calibri" panose="020F0502020204030204" pitchFamily="34" charset="0"/>
                          <a:ea typeface="+mn-ea"/>
                          <a:cs typeface="Calibri" panose="020F0502020204030204" pitchFamily="34" charset="0"/>
                        </a:rPr>
                        <a:t>i.e</a:t>
                      </a:r>
                      <a:r>
                        <a:rPr lang="en-US" sz="1200" b="0" i="0" kern="1200" dirty="0">
                          <a:solidFill>
                            <a:schemeClr val="lt1"/>
                          </a:solidFill>
                          <a:effectLst/>
                          <a:latin typeface="Calibri" panose="020F0502020204030204" pitchFamily="34" charset="0"/>
                          <a:ea typeface="+mn-ea"/>
                          <a:cs typeface="Calibri" panose="020F0502020204030204" pitchFamily="34" charset="0"/>
                        </a:rPr>
                        <a:t> the hourly changing of traffic density. </a:t>
                      </a:r>
                      <a:r>
                        <a:rPr lang="en-US" sz="1200" b="0" i="0" kern="1200" dirty="0" err="1">
                          <a:solidFill>
                            <a:schemeClr val="lt1"/>
                          </a:solidFill>
                          <a:effectLst/>
                          <a:latin typeface="Calibri" panose="020F0502020204030204" pitchFamily="34" charset="0"/>
                          <a:ea typeface="+mn-ea"/>
                          <a:cs typeface="Calibri" panose="020F0502020204030204" pitchFamily="34" charset="0"/>
                        </a:rPr>
                        <a:t>Timebase</a:t>
                      </a:r>
                      <a:r>
                        <a:rPr lang="en-US" sz="1200" b="0" i="0" kern="1200" dirty="0">
                          <a:solidFill>
                            <a:schemeClr val="lt1"/>
                          </a:solidFill>
                          <a:effectLst/>
                          <a:latin typeface="Calibri" panose="020F0502020204030204" pitchFamily="34" charset="0"/>
                          <a:ea typeface="+mn-ea"/>
                          <a:cs typeface="Calibri" panose="020F0502020204030204" pitchFamily="34" charset="0"/>
                        </a:rPr>
                        <a:t> dynamic weight for Dijkstra Algorithm compute the most efficient time and minimum fuel consumption based on the real condition of the traffic profiles of the road network. The traffic profiles describe the time needed to pass the road based on time which also differs for workdays and weekend. Simulation shows the implementation of </a:t>
                      </a:r>
                      <a:r>
                        <a:rPr lang="en-US" sz="1200" b="0" i="0" kern="1200" dirty="0" err="1">
                          <a:solidFill>
                            <a:schemeClr val="lt1"/>
                          </a:solidFill>
                          <a:effectLst/>
                          <a:latin typeface="Calibri" panose="020F0502020204030204" pitchFamily="34" charset="0"/>
                          <a:ea typeface="+mn-ea"/>
                          <a:cs typeface="Calibri" panose="020F0502020204030204" pitchFamily="34" charset="0"/>
                        </a:rPr>
                        <a:t>Timebase</a:t>
                      </a:r>
                      <a:r>
                        <a:rPr lang="en-US" sz="1200" b="0" i="0" kern="1200" dirty="0">
                          <a:solidFill>
                            <a:schemeClr val="lt1"/>
                          </a:solidFill>
                          <a:effectLst/>
                          <a:latin typeface="Calibri" panose="020F0502020204030204" pitchFamily="34" charset="0"/>
                          <a:ea typeface="+mn-ea"/>
                          <a:cs typeface="Calibri" panose="020F0502020204030204" pitchFamily="34" charset="0"/>
                        </a:rPr>
                        <a:t> Dynamic Weight for Dijkstra Algorithm can give better cost efficiency compared with the common Shortest Distance calculation and Traffic Avoidance calculation.</a:t>
                      </a:r>
                    </a:p>
                    <a:p>
                      <a:endParaRPr lang="en-IN" sz="12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635565166"/>
                  </a:ext>
                </a:extLst>
              </a:tr>
              <a:tr h="1475509">
                <a:tc>
                  <a:txBody>
                    <a:bodyPr/>
                    <a:lstStyle/>
                    <a:p>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A comparison between Dijkstra algorithm and simplified ant colony optimization in navigation</a:t>
                      </a:r>
                      <a:endParaRPr lang="en-IN" sz="1200" dirty="0">
                        <a:latin typeface="Calibri" panose="020F0502020204030204" pitchFamily="34" charset="0"/>
                        <a:cs typeface="Calibri" panose="020F0502020204030204" pitchFamily="34" charset="0"/>
                      </a:endParaRPr>
                    </a:p>
                  </a:txBody>
                  <a:tcPr/>
                </a:tc>
                <a:tc>
                  <a:txBody>
                    <a:bodyPr/>
                    <a:lstStyle/>
                    <a:p>
                      <a:endParaRPr lang="en-IN" sz="1200" dirty="0">
                        <a:latin typeface="Calibri" panose="020F0502020204030204" pitchFamily="34" charset="0"/>
                        <a:cs typeface="Calibri" panose="020F0502020204030204" pitchFamily="34" charset="0"/>
                      </a:endParaRPr>
                    </a:p>
                    <a:p>
                      <a:r>
                        <a:rPr lang="en-IN" sz="1200" dirty="0">
                          <a:latin typeface="Calibri" panose="020F0502020204030204" pitchFamily="34" charset="0"/>
                          <a:cs typeface="Calibri" panose="020F0502020204030204" pitchFamily="34" charset="0"/>
                        </a:rPr>
                        <a:t>Mariusz </a:t>
                      </a:r>
                      <a:r>
                        <a:rPr lang="en-IN" sz="1200" dirty="0" err="1">
                          <a:latin typeface="Calibri" panose="020F0502020204030204" pitchFamily="34" charset="0"/>
                          <a:cs typeface="Calibri" panose="020F0502020204030204" pitchFamily="34" charset="0"/>
                        </a:rPr>
                        <a:t>Dramski</a:t>
                      </a:r>
                      <a:endParaRPr lang="en-IN" sz="1200" dirty="0">
                        <a:latin typeface="Calibri" panose="020F0502020204030204" pitchFamily="34" charset="0"/>
                        <a:cs typeface="Calibri" panose="020F0502020204030204" pitchFamily="34" charset="0"/>
                      </a:endParaRPr>
                    </a:p>
                  </a:txBody>
                  <a:tcPr/>
                </a:tc>
                <a:tc>
                  <a:txBody>
                    <a:bodyPr/>
                    <a:lstStyle/>
                    <a:p>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In this paper, two different shortest path routing algorithms in respect of basic navigation problems are discussed. First of them is a “state of art” in computer science – well known Dijkstra algorithm. The second one is a method based on artificial intelligence – simplified ant colony optimization proposed originally by Marco Dorigo. Author used both ways to find an optimal / suboptimal route for a ship in a restricted area. Results showed the advantages and disadvantages of both algorithms in simple static navigation situations.</a:t>
                      </a:r>
                      <a:endParaRPr lang="en-IN" sz="12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991084951"/>
                  </a:ext>
                </a:extLst>
              </a:tr>
              <a:tr h="1475509">
                <a:tc>
                  <a:txBody>
                    <a:bodyPr/>
                    <a:lstStyle/>
                    <a:p>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Mobility Models Performance Analysis using Random Dijkstra Algorithm </a:t>
                      </a:r>
                      <a:endParaRPr lang="en-IN" sz="1200" dirty="0">
                        <a:latin typeface="Calibri" panose="020F0502020204030204" pitchFamily="34" charset="0"/>
                        <a:cs typeface="Calibri" panose="020F0502020204030204" pitchFamily="34" charset="0"/>
                      </a:endParaRPr>
                    </a:p>
                  </a:txBody>
                  <a:tcPr/>
                </a:tc>
                <a:tc>
                  <a:txBody>
                    <a:bodyPr/>
                    <a:lstStyle/>
                    <a:p>
                      <a:r>
                        <a:rPr lang="en-IN" sz="1200" dirty="0">
                          <a:latin typeface="Calibri" panose="020F0502020204030204" pitchFamily="34" charset="0"/>
                          <a:cs typeface="Calibri" panose="020F0502020204030204" pitchFamily="34" charset="0"/>
                        </a:rPr>
                        <a:t>Doan Perdana, </a:t>
                      </a:r>
                    </a:p>
                    <a:p>
                      <a:r>
                        <a:rPr lang="en-IN" sz="1200" dirty="0">
                          <a:latin typeface="Calibri" panose="020F0502020204030204" pitchFamily="34" charset="0"/>
                          <a:cs typeface="Calibri" panose="020F0502020204030204" pitchFamily="34" charset="0"/>
                        </a:rPr>
                        <a:t>Riri </a:t>
                      </a:r>
                      <a:r>
                        <a:rPr lang="en-IN" sz="1200" dirty="0" err="1">
                          <a:latin typeface="Calibri" panose="020F0502020204030204" pitchFamily="34" charset="0"/>
                          <a:cs typeface="Calibri" panose="020F0502020204030204" pitchFamily="34" charset="0"/>
                        </a:rPr>
                        <a:t>Fitri</a:t>
                      </a:r>
                      <a:r>
                        <a:rPr lang="en-IN" sz="1200" dirty="0">
                          <a:latin typeface="Calibri" panose="020F0502020204030204" pitchFamily="34" charset="0"/>
                          <a:cs typeface="Calibri" panose="020F0502020204030204" pitchFamily="34" charset="0"/>
                        </a:rPr>
                        <a:t> Sari </a:t>
                      </a:r>
                    </a:p>
                  </a:txBody>
                  <a:tcPr/>
                </a:tc>
                <a:tc>
                  <a:txBody>
                    <a:bodyPr/>
                    <a:lstStyle/>
                    <a:p>
                      <a:r>
                        <a:rPr lang="en-US" sz="1200" dirty="0">
                          <a:latin typeface="Calibri" panose="020F0502020204030204" pitchFamily="34" charset="0"/>
                          <a:cs typeface="Calibri" panose="020F0502020204030204" pitchFamily="34" charset="0"/>
                        </a:rPr>
                        <a:t>Taking into account some issue such as the high mobility and change trajectory, one of the most challenging issues in IEEE 1609.4 are the assurance of Quality of Service (QoS), i.e. to improve throughput and reduce delay for IEEE 1609.4 standard. Mobility models represent real world scenarios and evaluate shortest path performance using random Dijkstra algorithm for IEEE 1609.4 standard. We evaluate the performance mobility model for IEEE 1609.4 standard, in terms of throughput, queuing delay, and number of delivered packets. The mobility models observed this work are Manhattan Mobility Model, STRAW Mobility Model, Traffic Sign Model and Intelligent Driver Management Model (IDM_IM). The mobility models is also evaluated performance using random Dijkstra algorithm. We also evaluates the doppler effect performance in the mobility model for IEEE 1609.4 standard.</a:t>
                      </a:r>
                      <a:endParaRPr lang="en-IN" sz="12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453821253"/>
                  </a:ext>
                </a:extLst>
              </a:tr>
              <a:tr h="1475509">
                <a:tc>
                  <a:txBody>
                    <a:bodyPr/>
                    <a:lstStyle/>
                    <a:p>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A Dijkstra Algorithm for Fixed-Wing UAV Motion Planning Based on Terrain Elevation </a:t>
                      </a:r>
                      <a:endParaRPr lang="en-IN" sz="1200" dirty="0">
                        <a:latin typeface="Calibri" panose="020F0502020204030204" pitchFamily="34" charset="0"/>
                        <a:cs typeface="Calibri" panose="020F0502020204030204" pitchFamily="34" charset="0"/>
                      </a:endParaRPr>
                    </a:p>
                  </a:txBody>
                  <a:tcPr/>
                </a:tc>
                <a:tc>
                  <a:txBody>
                    <a:bodyPr/>
                    <a:lstStyle/>
                    <a:p>
                      <a:endParaRPr lang="en-IN" sz="1200" dirty="0">
                        <a:latin typeface="Calibri" panose="020F0502020204030204" pitchFamily="34" charset="0"/>
                        <a:cs typeface="Calibri" panose="020F0502020204030204" pitchFamily="34" charset="0"/>
                      </a:endParaRPr>
                    </a:p>
                    <a:p>
                      <a:r>
                        <a:rPr lang="en-IN" sz="1200" dirty="0">
                          <a:latin typeface="Calibri" panose="020F0502020204030204" pitchFamily="34" charset="0"/>
                          <a:cs typeface="Calibri" panose="020F0502020204030204" pitchFamily="34" charset="0"/>
                        </a:rPr>
                        <a:t>R.M. </a:t>
                      </a:r>
                      <a:r>
                        <a:rPr lang="en-IN" sz="1200" dirty="0" err="1">
                          <a:latin typeface="Calibri" panose="020F0502020204030204" pitchFamily="34" charset="0"/>
                          <a:cs typeface="Calibri" panose="020F0502020204030204" pitchFamily="34" charset="0"/>
                        </a:rPr>
                        <a:t>Vicari</a:t>
                      </a:r>
                      <a:endParaRPr lang="en-IN" sz="1200" dirty="0">
                        <a:latin typeface="Calibri" panose="020F0502020204030204" pitchFamily="34" charset="0"/>
                        <a:cs typeface="Calibri" panose="020F0502020204030204" pitchFamily="34" charset="0"/>
                      </a:endParaRPr>
                    </a:p>
                  </a:txBody>
                  <a:tcPr/>
                </a:tc>
                <a:tc>
                  <a:txBody>
                    <a:bodyPr/>
                    <a:lstStyle/>
                    <a:p>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The automatic motion or trajectory planning is essential for several tasks that lead to the autonomy increase of Unmanned Aerial Vehicles (UAVs). This work proposes a Dijkstra algorithm for fixed-wing UAVs trajectory planning. The navigation environments are represented by sets of visibility graphs constructed through the terrain elevations of these environments. Digital elevation models are used to represent the terrain elevations</a:t>
                      </a:r>
                      <a:endParaRPr lang="en-IN" sz="12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181443196"/>
                  </a:ext>
                </a:extLst>
              </a:tr>
            </a:tbl>
          </a:graphicData>
        </a:graphic>
      </p:graphicFrame>
    </p:spTree>
    <p:extLst>
      <p:ext uri="{BB962C8B-B14F-4D97-AF65-F5344CB8AC3E}">
        <p14:creationId xmlns:p14="http://schemas.microsoft.com/office/powerpoint/2010/main" val="4159944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57E65EDE-B1F0-4082-BFC5-36B5691B9525}"/>
              </a:ext>
            </a:extLst>
          </p:cNvPr>
          <p:cNvGraphicFramePr>
            <a:graphicFrameLocks noGrp="1"/>
          </p:cNvGraphicFramePr>
          <p:nvPr>
            <p:extLst>
              <p:ext uri="{D42A27DB-BD31-4B8C-83A1-F6EECF244321}">
                <p14:modId xmlns:p14="http://schemas.microsoft.com/office/powerpoint/2010/main" val="3162994465"/>
              </p:ext>
            </p:extLst>
          </p:nvPr>
        </p:nvGraphicFramePr>
        <p:xfrm>
          <a:off x="277092" y="258618"/>
          <a:ext cx="11693235" cy="5981007"/>
        </p:xfrm>
        <a:graphic>
          <a:graphicData uri="http://schemas.openxmlformats.org/drawingml/2006/table">
            <a:tbl>
              <a:tblPr firstRow="1" bandRow="1">
                <a:tableStyleId>{5C22544A-7EE6-4342-B048-85BDC9FD1C3A}</a:tableStyleId>
              </a:tblPr>
              <a:tblGrid>
                <a:gridCol w="2161308">
                  <a:extLst>
                    <a:ext uri="{9D8B030D-6E8A-4147-A177-3AD203B41FA5}">
                      <a16:colId xmlns:a16="http://schemas.microsoft.com/office/drawing/2014/main" val="620061086"/>
                    </a:ext>
                  </a:extLst>
                </a:gridCol>
                <a:gridCol w="1921164">
                  <a:extLst>
                    <a:ext uri="{9D8B030D-6E8A-4147-A177-3AD203B41FA5}">
                      <a16:colId xmlns:a16="http://schemas.microsoft.com/office/drawing/2014/main" val="2063368970"/>
                    </a:ext>
                  </a:extLst>
                </a:gridCol>
                <a:gridCol w="7610763">
                  <a:extLst>
                    <a:ext uri="{9D8B030D-6E8A-4147-A177-3AD203B41FA5}">
                      <a16:colId xmlns:a16="http://schemas.microsoft.com/office/drawing/2014/main" val="3273052510"/>
                    </a:ext>
                  </a:extLst>
                </a:gridCol>
              </a:tblGrid>
              <a:tr h="1475509">
                <a:tc>
                  <a:txBody>
                    <a:bodyPr/>
                    <a:lstStyle/>
                    <a:p>
                      <a:endParaRPr lang="en-US" sz="1200" b="0" dirty="0">
                        <a:latin typeface="Calibri" panose="020F0502020204030204" pitchFamily="34" charset="0"/>
                        <a:cs typeface="Calibri" panose="020F0502020204030204" pitchFamily="34" charset="0"/>
                      </a:endParaRPr>
                    </a:p>
                    <a:p>
                      <a:r>
                        <a:rPr lang="en-US" sz="1200" b="0" dirty="0">
                          <a:latin typeface="Calibri" panose="020F0502020204030204" pitchFamily="34" charset="0"/>
                          <a:cs typeface="Calibri" panose="020F0502020204030204" pitchFamily="34" charset="0"/>
                        </a:rPr>
                        <a:t>On the Performance of Shortest Path Routing Algorithms for Modeling and Simulation of Static Source Routed Networks</a:t>
                      </a:r>
                      <a:endParaRPr lang="en-IN" sz="1200" b="0" dirty="0">
                        <a:latin typeface="Calibri" panose="020F0502020204030204" pitchFamily="34" charset="0"/>
                        <a:cs typeface="Calibri" panose="020F0502020204030204" pitchFamily="34" charset="0"/>
                      </a:endParaRPr>
                    </a:p>
                  </a:txBody>
                  <a:tcPr/>
                </a:tc>
                <a:tc>
                  <a:txBody>
                    <a:bodyPr/>
                    <a:lstStyle/>
                    <a:p>
                      <a:endParaRPr lang="en-IN" sz="1200" b="0" dirty="0">
                        <a:latin typeface="Calibri" panose="020F0502020204030204" pitchFamily="34" charset="0"/>
                        <a:cs typeface="Calibri" panose="020F0502020204030204" pitchFamily="34" charset="0"/>
                      </a:endParaRPr>
                    </a:p>
                    <a:p>
                      <a:r>
                        <a:rPr lang="en-IN" sz="1200" b="0" dirty="0">
                          <a:latin typeface="Calibri" panose="020F0502020204030204" pitchFamily="34" charset="0"/>
                          <a:cs typeface="Calibri" panose="020F0502020204030204" pitchFamily="34" charset="0"/>
                        </a:rPr>
                        <a:t>Nuno M. Garcia, </a:t>
                      </a:r>
                    </a:p>
                    <a:p>
                      <a:r>
                        <a:rPr lang="en-IN" sz="1200" b="0" dirty="0" err="1">
                          <a:latin typeface="Calibri" panose="020F0502020204030204" pitchFamily="34" charset="0"/>
                          <a:cs typeface="Calibri" panose="020F0502020204030204" pitchFamily="34" charset="0"/>
                        </a:rPr>
                        <a:t>Przemyslaw</a:t>
                      </a:r>
                      <a:r>
                        <a:rPr lang="en-IN" sz="1200" b="0" dirty="0">
                          <a:latin typeface="Calibri" panose="020F0502020204030204" pitchFamily="34" charset="0"/>
                          <a:cs typeface="Calibri" panose="020F0502020204030204" pitchFamily="34" charset="0"/>
                        </a:rPr>
                        <a:t> </a:t>
                      </a:r>
                      <a:r>
                        <a:rPr lang="en-IN" sz="1200" b="0" dirty="0" err="1">
                          <a:latin typeface="Calibri" panose="020F0502020204030204" pitchFamily="34" charset="0"/>
                          <a:cs typeface="Calibri" panose="020F0502020204030204" pitchFamily="34" charset="0"/>
                        </a:rPr>
                        <a:t>Lenkiewicz</a:t>
                      </a:r>
                      <a:endParaRPr lang="en-IN" sz="1200" b="0" dirty="0">
                        <a:latin typeface="Calibri" panose="020F0502020204030204" pitchFamily="34" charset="0"/>
                        <a:cs typeface="Calibri" panose="020F0502020204030204" pitchFamily="34" charset="0"/>
                      </a:endParaRPr>
                    </a:p>
                  </a:txBody>
                  <a:tcPr/>
                </a:tc>
                <a:tc>
                  <a:txBody>
                    <a:bodyPr/>
                    <a:lstStyle/>
                    <a:p>
                      <a:r>
                        <a:rPr lang="en-US" sz="1200" b="0" dirty="0">
                          <a:latin typeface="Calibri" panose="020F0502020204030204" pitchFamily="34" charset="0"/>
                          <a:cs typeface="Calibri" panose="020F0502020204030204" pitchFamily="34" charset="0"/>
                        </a:rPr>
                        <a:t>Shortest path routing algorithms, such as Dijkstra’s algorithm present an overload problem when used to define routes for ring topologies in networks that implement source routing. This paper presents the effects of Dijkstra’s shortest path routing in the simulation and modeling of static source routed networks, in particular we evaluated the effect of this routing scheme in the performance of Optical Burst Switched (OBS) networks. A new static shortest path algorithm is presented and its performance compared with the standard shortest path algorithm, using two new metrics. We propose the use of this routing algorithm in network simulators instead of standard Dijkstra, as it produces more symmetric and balanced routes over the network links, thus producing results that are closer to real networks which implement a more dynamic routing</a:t>
                      </a:r>
                      <a:endParaRPr lang="en-IN" sz="1200" b="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635565166"/>
                  </a:ext>
                </a:extLst>
              </a:tr>
              <a:tr h="1475509">
                <a:tc>
                  <a:txBody>
                    <a:bodyPr/>
                    <a:lstStyle/>
                    <a:p>
                      <a:endParaRPr lang="en-US" sz="1200" b="0" i="0" kern="1200" dirty="0">
                        <a:solidFill>
                          <a:schemeClr val="dk1"/>
                        </a:solidFill>
                        <a:effectLst/>
                        <a:latin typeface="Calibri" panose="020F0502020204030204" pitchFamily="34" charset="0"/>
                        <a:ea typeface="+mn-ea"/>
                        <a:cs typeface="Calibri" panose="020F0502020204030204" pitchFamily="34" charset="0"/>
                      </a:endParaRPr>
                    </a:p>
                    <a:p>
                      <a:r>
                        <a:rPr lang="en-US" sz="1200" b="0" i="0" kern="1200" dirty="0">
                          <a:solidFill>
                            <a:schemeClr val="dk1"/>
                          </a:solidFill>
                          <a:effectLst/>
                          <a:latin typeface="Calibri" panose="020F0502020204030204" pitchFamily="34" charset="0"/>
                          <a:ea typeface="+mn-ea"/>
                          <a:cs typeface="Calibri" panose="020F0502020204030204" pitchFamily="34" charset="0"/>
                        </a:rPr>
                        <a:t>A Parallelization of Dijkstra's Shortest Path Algorithm</a:t>
                      </a:r>
                    </a:p>
                    <a:p>
                      <a:br>
                        <a:rPr lang="en-US" sz="1200" b="0" i="0" kern="1200" dirty="0">
                          <a:solidFill>
                            <a:schemeClr val="dk1"/>
                          </a:solidFill>
                          <a:effectLst/>
                          <a:latin typeface="Calibri" panose="020F0502020204030204" pitchFamily="34" charset="0"/>
                          <a:ea typeface="+mn-ea"/>
                          <a:cs typeface="Calibri" panose="020F0502020204030204" pitchFamily="34" charset="0"/>
                        </a:rPr>
                      </a:br>
                      <a:endParaRPr lang="en-IN" sz="1200" b="0" dirty="0">
                        <a:latin typeface="Calibri" panose="020F0502020204030204" pitchFamily="34" charset="0"/>
                        <a:cs typeface="Calibri" panose="020F0502020204030204" pitchFamily="34" charset="0"/>
                      </a:endParaRPr>
                    </a:p>
                  </a:txBody>
                  <a:tcPr/>
                </a:tc>
                <a:tc>
                  <a:txBody>
                    <a:bodyPr/>
                    <a:lstStyle/>
                    <a:p>
                      <a:endParaRPr lang="en-IN" sz="1200" b="0" i="0" u="none" strike="noStrike" kern="1200" dirty="0">
                        <a:solidFill>
                          <a:schemeClr val="dk1"/>
                        </a:solidFill>
                        <a:effectLst/>
                        <a:latin typeface="Calibri" panose="020F0502020204030204" pitchFamily="34" charset="0"/>
                        <a:ea typeface="+mn-ea"/>
                        <a:cs typeface="Calibri" panose="020F0502020204030204" pitchFamily="34" charset="0"/>
                      </a:endParaRPr>
                    </a:p>
                    <a:p>
                      <a:r>
                        <a:rPr lang="en-IN" sz="1200" b="0" i="0" u="none" strike="noStrike" kern="1200" dirty="0">
                          <a:solidFill>
                            <a:schemeClr val="dk1"/>
                          </a:solidFill>
                          <a:effectLst/>
                          <a:latin typeface="Calibri" panose="020F0502020204030204" pitchFamily="34" charset="0"/>
                          <a:ea typeface="+mn-ea"/>
                          <a:cs typeface="Calibri" panose="020F0502020204030204" pitchFamily="34" charset="0"/>
                        </a:rPr>
                        <a:t>Ulrich Meyer,</a:t>
                      </a:r>
                    </a:p>
                    <a:p>
                      <a:r>
                        <a:rPr lang="en-IN" sz="1200" b="0" i="0" u="none" strike="noStrike" kern="1200" dirty="0">
                          <a:solidFill>
                            <a:schemeClr val="dk1"/>
                          </a:solidFill>
                          <a:effectLst/>
                          <a:latin typeface="Calibri" panose="020F0502020204030204" pitchFamily="34" charset="0"/>
                          <a:ea typeface="+mn-ea"/>
                          <a:cs typeface="Calibri" panose="020F0502020204030204" pitchFamily="34" charset="0"/>
                        </a:rPr>
                        <a:t>Peter Sanders</a:t>
                      </a:r>
                      <a:endParaRPr lang="en-IN" sz="1200" b="0" dirty="0">
                        <a:latin typeface="Calibri" panose="020F0502020204030204" pitchFamily="34" charset="0"/>
                        <a:cs typeface="Calibri" panose="020F0502020204030204" pitchFamily="34" charset="0"/>
                      </a:endParaRPr>
                    </a:p>
                  </a:txBody>
                  <a:tcPr/>
                </a:tc>
                <a:tc>
                  <a:txBody>
                    <a:bodyPr/>
                    <a:lstStyle/>
                    <a:p>
                      <a:endParaRPr lang="en-US" sz="1200" b="0" i="0" kern="1200" dirty="0">
                        <a:solidFill>
                          <a:schemeClr val="dk1"/>
                        </a:solidFill>
                        <a:effectLst/>
                        <a:latin typeface="Calibri" panose="020F0502020204030204" pitchFamily="34" charset="0"/>
                        <a:ea typeface="+mn-ea"/>
                        <a:cs typeface="Calibri" panose="020F0502020204030204" pitchFamily="34" charset="0"/>
                      </a:endParaRPr>
                    </a:p>
                    <a:p>
                      <a:r>
                        <a:rPr lang="en-US" sz="1200" b="0" i="0" kern="1200" dirty="0">
                          <a:solidFill>
                            <a:schemeClr val="dk1"/>
                          </a:solidFill>
                          <a:effectLst/>
                          <a:latin typeface="Calibri" panose="020F0502020204030204" pitchFamily="34" charset="0"/>
                          <a:ea typeface="+mn-ea"/>
                          <a:cs typeface="Calibri" panose="020F0502020204030204" pitchFamily="34" charset="0"/>
                        </a:rPr>
                        <a:t>The single source shortest path (SSSP) problem lacks parallel solutions which are fast and simultaneously work-efficient. We propose simple criteria which divide </a:t>
                      </a:r>
                      <a:r>
                        <a:rPr lang="en-US" sz="1200" b="0" i="0" kern="1200" dirty="0" err="1">
                          <a:solidFill>
                            <a:schemeClr val="dk1"/>
                          </a:solidFill>
                          <a:effectLst/>
                          <a:latin typeface="Calibri" panose="020F0502020204030204" pitchFamily="34" charset="0"/>
                          <a:ea typeface="+mn-ea"/>
                          <a:cs typeface="Calibri" panose="020F0502020204030204" pitchFamily="34" charset="0"/>
                        </a:rPr>
                        <a:t>Dijkstra&amp;apos;s</a:t>
                      </a:r>
                      <a:r>
                        <a:rPr lang="en-US" sz="1200" b="0" i="0" kern="1200" dirty="0">
                          <a:solidFill>
                            <a:schemeClr val="dk1"/>
                          </a:solidFill>
                          <a:effectLst/>
                          <a:latin typeface="Calibri" panose="020F0502020204030204" pitchFamily="34" charset="0"/>
                          <a:ea typeface="+mn-ea"/>
                          <a:cs typeface="Calibri" panose="020F0502020204030204" pitchFamily="34" charset="0"/>
                        </a:rPr>
                        <a:t> sequential SSSP algorithm into a number of phases, such that the operations within a phase can be done in parallel. We give a PRAM algorithm based on these criteria and analyze its performance on random digraphs with random edge weights uniformly distributed in $[0,1]$.</a:t>
                      </a:r>
                      <a:endParaRPr lang="en-IN" sz="1200" b="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991084951"/>
                  </a:ext>
                </a:extLst>
              </a:tr>
              <a:tr h="1475509">
                <a:tc>
                  <a:txBody>
                    <a:bodyPr/>
                    <a:lstStyle/>
                    <a:p>
                      <a:endParaRPr lang="en-US" sz="1200" b="0" dirty="0">
                        <a:latin typeface="Calibri" panose="020F0502020204030204" pitchFamily="34" charset="0"/>
                        <a:cs typeface="Calibri" panose="020F0502020204030204" pitchFamily="34" charset="0"/>
                      </a:endParaRPr>
                    </a:p>
                    <a:p>
                      <a:r>
                        <a:rPr lang="en-US" sz="1200" b="0" dirty="0">
                          <a:latin typeface="Calibri" panose="020F0502020204030204" pitchFamily="34" charset="0"/>
                          <a:cs typeface="Calibri" panose="020F0502020204030204" pitchFamily="34" charset="0"/>
                        </a:rPr>
                        <a:t>Applying Dijkstra Algorithm for Solving </a:t>
                      </a:r>
                      <a:r>
                        <a:rPr lang="en-US" sz="1200" b="0" dirty="0" err="1">
                          <a:latin typeface="Calibri" panose="020F0502020204030204" pitchFamily="34" charset="0"/>
                          <a:cs typeface="Calibri" panose="020F0502020204030204" pitchFamily="34" charset="0"/>
                        </a:rPr>
                        <a:t>Neutrosophic</a:t>
                      </a:r>
                      <a:r>
                        <a:rPr lang="en-US" sz="1200" b="0" dirty="0">
                          <a:latin typeface="Calibri" panose="020F0502020204030204" pitchFamily="34" charset="0"/>
                          <a:cs typeface="Calibri" panose="020F0502020204030204" pitchFamily="34" charset="0"/>
                        </a:rPr>
                        <a:t> Shortest Path Problem </a:t>
                      </a:r>
                      <a:endParaRPr lang="en-IN" sz="1200" b="0" dirty="0">
                        <a:latin typeface="Calibri" panose="020F0502020204030204" pitchFamily="34" charset="0"/>
                        <a:cs typeface="Calibri" panose="020F0502020204030204" pitchFamily="34" charset="0"/>
                      </a:endParaRPr>
                    </a:p>
                  </a:txBody>
                  <a:tcPr/>
                </a:tc>
                <a:tc>
                  <a:txBody>
                    <a:bodyPr/>
                    <a:lstStyle/>
                    <a:p>
                      <a:endParaRPr lang="en-IN" sz="1200" b="0" dirty="0">
                        <a:latin typeface="Calibri" panose="020F0502020204030204" pitchFamily="34" charset="0"/>
                        <a:cs typeface="Calibri" panose="020F0502020204030204" pitchFamily="34" charset="0"/>
                      </a:endParaRPr>
                    </a:p>
                    <a:p>
                      <a:r>
                        <a:rPr lang="en-IN" sz="1200" b="0" dirty="0">
                          <a:latin typeface="Calibri" panose="020F0502020204030204" pitchFamily="34" charset="0"/>
                          <a:cs typeface="Calibri" panose="020F0502020204030204" pitchFamily="34" charset="0"/>
                        </a:rPr>
                        <a:t>Said </a:t>
                      </a:r>
                      <a:r>
                        <a:rPr lang="en-IN" sz="1200" b="0" dirty="0" err="1">
                          <a:latin typeface="Calibri" panose="020F0502020204030204" pitchFamily="34" charset="0"/>
                          <a:cs typeface="Calibri" panose="020F0502020204030204" pitchFamily="34" charset="0"/>
                        </a:rPr>
                        <a:t>Broumi</a:t>
                      </a:r>
                      <a:r>
                        <a:rPr lang="en-IN" sz="1200" b="0" dirty="0">
                          <a:latin typeface="Calibri" panose="020F0502020204030204" pitchFamily="34" charset="0"/>
                          <a:cs typeface="Calibri" panose="020F0502020204030204" pitchFamily="34" charset="0"/>
                        </a:rPr>
                        <a:t>,</a:t>
                      </a:r>
                    </a:p>
                    <a:p>
                      <a:r>
                        <a:rPr lang="en-IN" sz="1200" b="0" dirty="0" err="1">
                          <a:latin typeface="Calibri" panose="020F0502020204030204" pitchFamily="34" charset="0"/>
                          <a:cs typeface="Calibri" panose="020F0502020204030204" pitchFamily="34" charset="0"/>
                        </a:rPr>
                        <a:t>Assia</a:t>
                      </a:r>
                      <a:r>
                        <a:rPr lang="en-IN" sz="1200" b="0" dirty="0">
                          <a:latin typeface="Calibri" panose="020F0502020204030204" pitchFamily="34" charset="0"/>
                          <a:cs typeface="Calibri" panose="020F0502020204030204" pitchFamily="34" charset="0"/>
                        </a:rPr>
                        <a:t> </a:t>
                      </a:r>
                      <a:r>
                        <a:rPr lang="en-IN" sz="1200" b="0" dirty="0" err="1">
                          <a:latin typeface="Calibri" panose="020F0502020204030204" pitchFamily="34" charset="0"/>
                          <a:cs typeface="Calibri" panose="020F0502020204030204" pitchFamily="34" charset="0"/>
                        </a:rPr>
                        <a:t>Bakali</a:t>
                      </a:r>
                      <a:r>
                        <a:rPr lang="en-IN" sz="1200" b="0" dirty="0">
                          <a:latin typeface="Calibri" panose="020F0502020204030204" pitchFamily="34" charset="0"/>
                          <a:cs typeface="Calibri" panose="020F0502020204030204" pitchFamily="34" charset="0"/>
                        </a:rPr>
                        <a:t>,</a:t>
                      </a:r>
                    </a:p>
                    <a:p>
                      <a:r>
                        <a:rPr lang="en-IN" sz="1200" b="0" dirty="0">
                          <a:latin typeface="Calibri" panose="020F0502020204030204" pitchFamily="34" charset="0"/>
                          <a:cs typeface="Calibri" panose="020F0502020204030204" pitchFamily="34" charset="0"/>
                        </a:rPr>
                        <a:t>Mohamed </a:t>
                      </a:r>
                      <a:r>
                        <a:rPr lang="en-IN" sz="1200" b="0" dirty="0" err="1">
                          <a:latin typeface="Calibri" panose="020F0502020204030204" pitchFamily="34" charset="0"/>
                          <a:cs typeface="Calibri" panose="020F0502020204030204" pitchFamily="34" charset="0"/>
                        </a:rPr>
                        <a:t>Talea</a:t>
                      </a:r>
                      <a:r>
                        <a:rPr lang="en-IN" sz="1200" b="0" dirty="0">
                          <a:latin typeface="Calibri" panose="020F0502020204030204" pitchFamily="34" charset="0"/>
                          <a:cs typeface="Calibri" panose="020F0502020204030204" pitchFamily="34" charset="0"/>
                        </a:rPr>
                        <a:t> </a:t>
                      </a:r>
                    </a:p>
                  </a:txBody>
                  <a:tcPr/>
                </a:tc>
                <a:tc>
                  <a:txBody>
                    <a:bodyPr/>
                    <a:lstStyle/>
                    <a:p>
                      <a:endParaRPr lang="en-US" sz="1200" b="0" dirty="0">
                        <a:latin typeface="Calibri" panose="020F0502020204030204" pitchFamily="34" charset="0"/>
                        <a:cs typeface="Calibri" panose="020F0502020204030204" pitchFamily="34" charset="0"/>
                      </a:endParaRPr>
                    </a:p>
                    <a:p>
                      <a:r>
                        <a:rPr lang="en-US" sz="1200" b="0" dirty="0">
                          <a:latin typeface="Calibri" panose="020F0502020204030204" pitchFamily="34" charset="0"/>
                          <a:cs typeface="Calibri" panose="020F0502020204030204" pitchFamily="34" charset="0"/>
                        </a:rPr>
                        <a:t>The selection of shortest path problem is one the classic problems in graph theory. In literature, many algorithms have been developed to provide a solution for shortest path problem in a network. One of common algorithms in solving shortest path problem is Dijkstra’s algorithm. In this paper, Dijkstra’s algorithm has been redesigned to handle the case in which most of parameters of a network are uncertain and given in terms of </a:t>
                      </a:r>
                      <a:r>
                        <a:rPr lang="en-US" sz="1200" b="0" dirty="0" err="1">
                          <a:latin typeface="Calibri" panose="020F0502020204030204" pitchFamily="34" charset="0"/>
                          <a:cs typeface="Calibri" panose="020F0502020204030204" pitchFamily="34" charset="0"/>
                        </a:rPr>
                        <a:t>neutrosophic</a:t>
                      </a:r>
                      <a:r>
                        <a:rPr lang="en-US" sz="1200" b="0" dirty="0">
                          <a:latin typeface="Calibri" panose="020F0502020204030204" pitchFamily="34" charset="0"/>
                          <a:cs typeface="Calibri" panose="020F0502020204030204" pitchFamily="34" charset="0"/>
                        </a:rPr>
                        <a:t> numbers. Finally, a numerical example is given to explain the proposed algorithm. </a:t>
                      </a:r>
                      <a:endParaRPr lang="en-IN" sz="1200" b="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453821253"/>
                  </a:ext>
                </a:extLst>
              </a:tr>
              <a:tr h="1475509">
                <a:tc>
                  <a:txBody>
                    <a:bodyPr/>
                    <a:lstStyle/>
                    <a:p>
                      <a:endParaRPr lang="en-IN" sz="1200" b="0" dirty="0">
                        <a:latin typeface="Calibri" panose="020F0502020204030204" pitchFamily="34" charset="0"/>
                        <a:cs typeface="Calibri" panose="020F0502020204030204" pitchFamily="34" charset="0"/>
                      </a:endParaRPr>
                    </a:p>
                    <a:p>
                      <a:r>
                        <a:rPr lang="en-US" sz="1200" dirty="0"/>
                        <a:t>Path Optimization Study for Vehicles Evacuation Based on Dijkstra algorithm</a:t>
                      </a:r>
                      <a:endParaRPr lang="en-IN" sz="1200" b="0" dirty="0">
                        <a:latin typeface="Calibri" panose="020F0502020204030204" pitchFamily="34" charset="0"/>
                        <a:cs typeface="Calibri" panose="020F0502020204030204" pitchFamily="34" charset="0"/>
                      </a:endParaRPr>
                    </a:p>
                  </a:txBody>
                  <a:tcPr/>
                </a:tc>
                <a:tc>
                  <a:txBody>
                    <a:bodyPr/>
                    <a:lstStyle/>
                    <a:p>
                      <a:endParaRPr lang="en-IN" sz="1200" b="0" dirty="0">
                        <a:latin typeface="Calibri" panose="020F0502020204030204" pitchFamily="34" charset="0"/>
                        <a:cs typeface="Calibri" panose="020F0502020204030204" pitchFamily="34" charset="0"/>
                      </a:endParaRPr>
                    </a:p>
                    <a:p>
                      <a:r>
                        <a:rPr lang="en-IN" sz="1200" dirty="0"/>
                        <a:t>Rui Yang</a:t>
                      </a:r>
                      <a:endParaRPr lang="en-IN" sz="1200" b="0" dirty="0">
                        <a:latin typeface="Calibri" panose="020F0502020204030204" pitchFamily="34" charset="0"/>
                        <a:cs typeface="Calibri" panose="020F0502020204030204" pitchFamily="34" charset="0"/>
                      </a:endParaRPr>
                    </a:p>
                  </a:txBody>
                  <a:tcPr/>
                </a:tc>
                <a:tc>
                  <a:txBody>
                    <a:bodyPr/>
                    <a:lstStyle/>
                    <a:p>
                      <a:r>
                        <a:rPr lang="en-US" sz="1200" dirty="0"/>
                        <a:t>Emergency events, such as earthquakes, hurricanes, fires, chemical accidents, nuclear accidents, terror attacks and other events may led to injured or endanger the life and the health of human beings, and the large scale crowds have to evacuate from a danger area to a safe area by vehicles. In this paper, through observing real-time road network and analyzing three different emergency evacuation cases and the nodes, intersections delay and velocity of vehicles evacuation in the morning peak, common and evening peak. A dynamic road network model is built for vehicles evacuation based on Dijkstra algorithm</a:t>
                      </a:r>
                      <a:endParaRPr lang="en-IN" sz="1200" b="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181443196"/>
                  </a:ext>
                </a:extLst>
              </a:tr>
            </a:tbl>
          </a:graphicData>
        </a:graphic>
      </p:graphicFrame>
    </p:spTree>
    <p:extLst>
      <p:ext uri="{BB962C8B-B14F-4D97-AF65-F5344CB8AC3E}">
        <p14:creationId xmlns:p14="http://schemas.microsoft.com/office/powerpoint/2010/main" val="29667519"/>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ppt/theme/themeOverride2.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B70F49E-A1F9-47B4-B217-E100630EFCC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641B33D7-02C6-4445-87B6-8BB078D72C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6B63218-A2B6-40CF-BCE7-190CEF2AE5C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{77047120-C0AE-45C2-A968-19551DCCFCF4}tf33845126_wac</Template>
  <TotalTime>0</TotalTime>
  <Words>4373</Words>
  <Application>Microsoft Office PowerPoint</Application>
  <PresentationFormat>Widescreen</PresentationFormat>
  <Paragraphs>225</Paragraphs>
  <Slides>60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60</vt:i4>
      </vt:variant>
    </vt:vector>
  </HeadingPairs>
  <TitlesOfParts>
    <vt:vector size="65" baseType="lpstr">
      <vt:lpstr>Arial</vt:lpstr>
      <vt:lpstr>Bookman Old Style</vt:lpstr>
      <vt:lpstr>Calibri</vt:lpstr>
      <vt:lpstr>Franklin Gothic Book</vt:lpstr>
      <vt:lpstr>1_RetrospectVTI</vt:lpstr>
      <vt:lpstr> Efficient Transportation System  using Parallel Computing </vt:lpstr>
      <vt:lpstr>Group Members :</vt:lpstr>
      <vt:lpstr>Abstract :</vt:lpstr>
      <vt:lpstr>Problem Statement :</vt:lpstr>
      <vt:lpstr>Introduction :</vt:lpstr>
      <vt:lpstr>Objectives :</vt:lpstr>
      <vt:lpstr>Literature Review :</vt:lpstr>
      <vt:lpstr>PowerPoint Presentation</vt:lpstr>
      <vt:lpstr>PowerPoint Presentation</vt:lpstr>
      <vt:lpstr>PowerPoint Presentation</vt:lpstr>
      <vt:lpstr>Base Paper</vt:lpstr>
      <vt:lpstr>Methodology :</vt:lpstr>
      <vt:lpstr>Implementation</vt:lpstr>
      <vt:lpstr>PowerPoint Presentation</vt:lpstr>
      <vt:lpstr>Example</vt:lpstr>
      <vt:lpstr>Graph</vt:lpstr>
      <vt:lpstr>Code</vt:lpstr>
      <vt:lpstr>PowerPoint Presentation</vt:lpstr>
      <vt:lpstr>PowerPoint Presentation</vt:lpstr>
      <vt:lpstr>Output</vt:lpstr>
      <vt:lpstr>Time Complexity</vt:lpstr>
      <vt:lpstr>PowerPoint Presentation</vt:lpstr>
      <vt:lpstr>PowerPoint Presentation</vt:lpstr>
      <vt:lpstr>Example</vt:lpstr>
      <vt:lpstr>Code</vt:lpstr>
      <vt:lpstr>PowerPoint Presentation</vt:lpstr>
      <vt:lpstr>PowerPoint Presentation</vt:lpstr>
      <vt:lpstr>Output</vt:lpstr>
      <vt:lpstr>Time Complexity</vt:lpstr>
      <vt:lpstr>PowerPoint Presentation</vt:lpstr>
      <vt:lpstr>PowerPoint Presentation</vt:lpstr>
      <vt:lpstr>Example</vt:lpstr>
      <vt:lpstr>Code</vt:lpstr>
      <vt:lpstr>PowerPoint Presentation</vt:lpstr>
      <vt:lpstr>Output</vt:lpstr>
      <vt:lpstr>Floyd v/s Bellman v/s Dijkstra</vt:lpstr>
      <vt:lpstr>Parallel Djikstra</vt:lpstr>
      <vt:lpstr>Our Algorithm</vt:lpstr>
      <vt:lpstr>Our Algorithm</vt:lpstr>
      <vt:lpstr>Flowchart</vt:lpstr>
      <vt:lpstr>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Output</vt:lpstr>
      <vt:lpstr>PowerPoint Presentation</vt:lpstr>
      <vt:lpstr>Time Analysis</vt:lpstr>
      <vt:lpstr>Time Analysis</vt:lpstr>
      <vt:lpstr>Time Analysis</vt:lpstr>
      <vt:lpstr>Conclusion</vt:lpstr>
      <vt:lpstr>Conclusion</vt:lpstr>
      <vt:lpstr>Individual Contribution</vt:lpstr>
      <vt:lpstr>REFERNECES :</vt:lpstr>
      <vt:lpstr>REFERNECES :</vt:lpstr>
      <vt:lpstr>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2020-08-04T09:49:33Z</dcterms:created>
  <dcterms:modified xsi:type="dcterms:W3CDTF">2020-11-05T13:45:20Z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